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5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34" r:id="rId44"/>
    <p:sldId id="297" r:id="rId45"/>
    <p:sldId id="298" r:id="rId46"/>
    <p:sldId id="299" r:id="rId47"/>
    <p:sldId id="333" r:id="rId48"/>
    <p:sldId id="304" r:id="rId49"/>
    <p:sldId id="301" r:id="rId50"/>
    <p:sldId id="302" r:id="rId51"/>
    <p:sldId id="308" r:id="rId52"/>
    <p:sldId id="316" r:id="rId53"/>
    <p:sldId id="331" r:id="rId54"/>
    <p:sldId id="309" r:id="rId55"/>
    <p:sldId id="310" r:id="rId56"/>
    <p:sldId id="311" r:id="rId57"/>
    <p:sldId id="312" r:id="rId58"/>
    <p:sldId id="313" r:id="rId59"/>
    <p:sldId id="314" r:id="rId60"/>
    <p:sldId id="332" r:id="rId61"/>
    <p:sldId id="319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06" r:id="rId72"/>
    <p:sldId id="307" r:id="rId73"/>
    <p:sldId id="303" r:id="rId7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504">
          <p15:clr>
            <a:srgbClr val="A4A3A4"/>
          </p15:clr>
        </p15:guide>
        <p15:guide id="2" orient="horz" pos="3696">
          <p15:clr>
            <a:srgbClr val="A4A3A4"/>
          </p15:clr>
        </p15:guide>
        <p15:guide id="3" orient="horz" pos="19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j4rPUOkIdJUNCAwdRF/jGJZYtJ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7F5CB-E9BE-4116-AB4A-C58952BE3D17}">
  <a:tblStyle styleId="{9C67F5CB-E9BE-4116-AB4A-C58952BE3D17}" styleName="Table_0">
    <a:wholeTbl>
      <a:tcTxStyle b="off" i="off">
        <a:font>
          <a:latin typeface="Meiryo UI"/>
          <a:ea typeface="Meiryo UI"/>
          <a:cs typeface="Meiryo U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AF2F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F2F2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26" y="84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a0f9ad4bf86c49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a0f9ad4bf86c49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6a0f9ad4bf86c49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872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34247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5709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79a9724d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279a9724d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279a9724de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ja-JP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33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857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01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ja-JP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807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600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7579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タイトル スライド">
    <p:bg>
      <p:bgPr>
        <a:solidFill>
          <a:srgbClr val="9FDAF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49"/>
          <p:cNvPicPr preferRelativeResize="0"/>
          <p:nvPr/>
        </p:nvPicPr>
        <p:blipFill rotWithShape="1">
          <a:blip r:embed="rId2">
            <a:alphaModFix/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のタイトル 2">
  <p:cSld name="セクションのタイトル 2">
    <p:bg>
      <p:bgPr>
        <a:solidFill>
          <a:srgbClr val="FCE9E7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8"/>
          <p:cNvSpPr>
            <a:spLocks noGrp="1"/>
          </p:cNvSpPr>
          <p:nvPr>
            <p:ph type="pic" idx="2"/>
          </p:nvPr>
        </p:nvSpPr>
        <p:spPr>
          <a:xfrm>
            <a:off x="-15240" y="-15240"/>
            <a:ext cx="4581525" cy="6602413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58"/>
          <p:cNvSpPr txBox="1">
            <a:spLocks noGrp="1"/>
          </p:cNvSpPr>
          <p:nvPr>
            <p:ph type="body" idx="1"/>
          </p:nvPr>
        </p:nvSpPr>
        <p:spPr>
          <a:xfrm>
            <a:off x="6096000" y="4084320"/>
            <a:ext cx="5864225" cy="236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58"/>
          <p:cNvSpPr/>
          <p:nvPr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 2 段組">
  <p:cSld name="タイトルと 2 段組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9"/>
          <p:cNvSpPr txBox="1">
            <a:spLocks noGrp="1"/>
          </p:cNvSpPr>
          <p:nvPr>
            <p:ph type="body" idx="1"/>
          </p:nvPr>
        </p:nvSpPr>
        <p:spPr>
          <a:xfrm>
            <a:off x="893763" y="2073275"/>
            <a:ext cx="4887594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2"/>
          </p:nvPr>
        </p:nvSpPr>
        <p:spPr>
          <a:xfrm>
            <a:off x="6410644" y="2073275"/>
            <a:ext cx="4887594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59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26" name="Google Shape;426;p59"/>
          <p:cNvSpPr txBox="1">
            <a:spLocks noGrp="1"/>
          </p:cNvSpPr>
          <p:nvPr>
            <p:ph type="ft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 2 段組 2">
  <p:cSld name="タイトルと 2 段組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body" idx="1"/>
          </p:nvPr>
        </p:nvSpPr>
        <p:spPr>
          <a:xfrm>
            <a:off x="893763" y="2073275"/>
            <a:ext cx="3144837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60"/>
          <p:cNvSpPr txBox="1">
            <a:spLocks noGrp="1"/>
          </p:cNvSpPr>
          <p:nvPr>
            <p:ph type="body" idx="2"/>
          </p:nvPr>
        </p:nvSpPr>
        <p:spPr>
          <a:xfrm>
            <a:off x="4556760" y="2073275"/>
            <a:ext cx="6192838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ft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 2">
  <p:cSld name="表 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61"/>
          <p:cNvSpPr txBox="1">
            <a:spLocks noGrp="1"/>
          </p:cNvSpPr>
          <p:nvPr>
            <p:ph type="body" idx="1"/>
          </p:nvPr>
        </p:nvSpPr>
        <p:spPr>
          <a:xfrm>
            <a:off x="911352" y="2043429"/>
            <a:ext cx="10405174" cy="392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61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37" name="Google Shape;437;p61"/>
          <p:cNvSpPr txBox="1">
            <a:spLocks noGrp="1"/>
          </p:cNvSpPr>
          <p:nvPr>
            <p:ph type="ft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概要">
  <p:cSld name="概要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ft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50"/>
          <p:cNvPicPr preferRelativeResize="0"/>
          <p:nvPr/>
        </p:nvPicPr>
        <p:blipFill rotWithShape="1">
          <a:blip r:embed="rId2">
            <a:alphaModFix/>
          </a:blip>
          <a:srcRect l="1585" r="26226" b="3860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のタイトル 3">
  <p:cSld name="セクションのタイトル 3">
    <p:bg>
      <p:bgPr>
        <a:solidFill>
          <a:srgbClr val="D7ECEB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body" idx="1"/>
          </p:nvPr>
        </p:nvSpPr>
        <p:spPr>
          <a:xfrm>
            <a:off x="6109694" y="4068392"/>
            <a:ext cx="5580586" cy="219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51"/>
          <p:cNvPicPr preferRelativeResize="0"/>
          <p:nvPr/>
        </p:nvPicPr>
        <p:blipFill rotWithShape="1">
          <a:blip r:embed="rId2">
            <a:alphaModFix/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概要 1">
  <p:cSld name="概要 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2"/>
          <p:cNvPicPr preferRelativeResize="0"/>
          <p:nvPr/>
        </p:nvPicPr>
        <p:blipFill rotWithShape="1">
          <a:blip r:embed="rId2">
            <a:alphaModFix/>
          </a:blip>
          <a:srcRect l="19256" t="-150" r="58719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body" idx="2"/>
          </p:nvPr>
        </p:nvSpPr>
        <p:spPr>
          <a:xfrm>
            <a:off x="8295483" y="2058670"/>
            <a:ext cx="3002755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ft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 ヘッダー">
  <p:cSld name="セクション ヘッダー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53"/>
          <p:cNvGrpSpPr/>
          <p:nvPr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37" name="Google Shape;37;p53"/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/>
              <a:ahLst/>
              <a:cxnLst/>
              <a:rect l="l" t="t" r="r" b="b"/>
              <a:pathLst>
                <a:path w="952261" h="268535" extrusionOk="0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3"/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/>
              <a:ahLst/>
              <a:cxnLst/>
              <a:rect l="l" t="t" r="r" b="b"/>
              <a:pathLst>
                <a:path w="51549" h="49897" extrusionOk="0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3"/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/>
              <a:ahLst/>
              <a:cxnLst/>
              <a:rect l="l" t="t" r="r" b="b"/>
              <a:pathLst>
                <a:path w="3458361" h="1058651" extrusionOk="0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3"/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/>
              <a:ahLst/>
              <a:cxnLst/>
              <a:rect l="l" t="t" r="r" b="b"/>
              <a:pathLst>
                <a:path w="1022221" h="308021" extrusionOk="0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3"/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/>
              <a:ahLst/>
              <a:cxnLst/>
              <a:rect l="l" t="t" r="r" b="b"/>
              <a:pathLst>
                <a:path w="1265873" h="505824" extrusionOk="0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3"/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/>
              <a:ahLst/>
              <a:cxnLst/>
              <a:rect l="l" t="t" r="r" b="b"/>
              <a:pathLst>
                <a:path w="105510" h="435370" extrusionOk="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3"/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/>
              <a:ahLst/>
              <a:cxnLst/>
              <a:rect l="l" t="t" r="r" b="b"/>
              <a:pathLst>
                <a:path w="100305" h="111985" extrusionOk="0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3"/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/>
              <a:ahLst/>
              <a:cxnLst/>
              <a:rect l="l" t="t" r="r" b="b"/>
              <a:pathLst>
                <a:path w="1740226" h="683844" extrusionOk="0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3"/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/>
              <a:ahLst/>
              <a:cxnLst/>
              <a:rect l="l" t="t" r="r" b="b"/>
              <a:pathLst>
                <a:path w="496826" h="353730" extrusionOk="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3"/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/>
              <a:ahLst/>
              <a:cxnLst/>
              <a:rect l="l" t="t" r="r" b="b"/>
              <a:pathLst>
                <a:path w="1411124" h="930414" extrusionOk="0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3"/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/>
              <a:ahLst/>
              <a:cxnLst/>
              <a:rect l="l" t="t" r="r" b="b"/>
              <a:pathLst>
                <a:path w="407567" h="588492" extrusionOk="0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3"/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/>
              <a:ahLst/>
              <a:cxnLst/>
              <a:rect l="l" t="t" r="r" b="b"/>
              <a:pathLst>
                <a:path w="1654777" h="624804" extrusionOk="0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3"/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/>
              <a:ahLst/>
              <a:cxnLst/>
              <a:rect l="l" t="t" r="r" b="b"/>
              <a:pathLst>
                <a:path w="650712" h="321607" extrusionOk="0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3"/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/>
              <a:ahLst/>
              <a:cxnLst/>
              <a:rect l="l" t="t" r="r" b="b"/>
              <a:pathLst>
                <a:path w="243017" h="805732" extrusionOk="0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3"/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/>
              <a:ahLst/>
              <a:cxnLst/>
              <a:rect l="l" t="t" r="r" b="b"/>
              <a:pathLst>
                <a:path w="3539857" h="1070447" extrusionOk="0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3"/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/>
              <a:ahLst/>
              <a:cxnLst/>
              <a:rect l="l" t="t" r="r" b="b"/>
              <a:pathLst>
                <a:path w="1734016" h="450213" extrusionOk="0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3"/>
            <p:cNvSpPr/>
            <p:nvPr/>
          </p:nvSpPr>
          <p:spPr>
            <a:xfrm>
              <a:off x="8136109" y="-12695"/>
              <a:ext cx="1588137" cy="527789"/>
            </a:xfrm>
            <a:custGeom>
              <a:avLst/>
              <a:gdLst/>
              <a:ahLst/>
              <a:cxnLst/>
              <a:rect l="l" t="t" r="r" b="b"/>
              <a:pathLst>
                <a:path w="1588137" h="527789" extrusionOk="0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3"/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/>
              <a:ahLst/>
              <a:cxnLst/>
              <a:rect l="l" t="t" r="r" b="b"/>
              <a:pathLst>
                <a:path w="320976" h="560686" extrusionOk="0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3"/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/>
              <a:ahLst/>
              <a:cxnLst/>
              <a:rect l="l" t="t" r="r" b="b"/>
              <a:pathLst>
                <a:path w="1050864" h="231449" extrusionOk="0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3"/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/>
              <a:ahLst/>
              <a:cxnLst/>
              <a:rect l="l" t="t" r="r" b="b"/>
              <a:pathLst>
                <a:path w="28187" h="216732" extrusionOk="0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3"/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/>
              <a:ahLst/>
              <a:cxnLst/>
              <a:rect l="l" t="t" r="r" b="b"/>
              <a:pathLst>
                <a:path w="223337" h="229683" extrusionOk="0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3"/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/>
              <a:ahLst/>
              <a:cxnLst/>
              <a:rect l="l" t="t" r="r" b="b"/>
              <a:pathLst>
                <a:path w="433850" h="122396" extrusionOk="0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3"/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/>
              <a:ahLst/>
              <a:cxnLst/>
              <a:rect l="l" t="t" r="r" b="b"/>
              <a:pathLst>
                <a:path w="735526" h="343572" extrusionOk="0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3"/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/>
              <a:ahLst/>
              <a:cxnLst/>
              <a:rect l="l" t="t" r="r" b="b"/>
              <a:pathLst>
                <a:path w="86719" h="160994" extrusionOk="0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3"/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/>
              <a:ahLst/>
              <a:cxnLst/>
              <a:rect l="l" t="t" r="r" b="b"/>
              <a:pathLst>
                <a:path w="385094" h="188546" extrusionOk="0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3"/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/>
              <a:ahLst/>
              <a:cxnLst/>
              <a:rect l="l" t="t" r="r" b="b"/>
              <a:pathLst>
                <a:path w="470924" h="261425" extrusionOk="0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3"/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/>
              <a:ahLst/>
              <a:cxnLst/>
              <a:rect l="l" t="t" r="r" b="b"/>
              <a:pathLst>
                <a:path w="64753" h="72370" extrusionOk="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3"/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/>
              <a:ahLst/>
              <a:cxnLst/>
              <a:rect l="l" t="t" r="r" b="b"/>
              <a:pathLst>
                <a:path w="242636" h="686002" extrusionOk="0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/>
              <a:ahLst/>
              <a:cxnLst/>
              <a:rect l="l" t="t" r="r" b="b"/>
              <a:pathLst>
                <a:path w="1577961" h="1069316" extrusionOk="0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/>
              <a:ahLst/>
              <a:cxnLst/>
              <a:rect l="l" t="t" r="r" b="b"/>
              <a:pathLst>
                <a:path w="1826185" h="510522" extrusionOk="0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/>
              <a:ahLst/>
              <a:cxnLst/>
              <a:rect l="l" t="t" r="r" b="b"/>
              <a:pathLst>
                <a:path w="242636" h="547597" extrusionOk="0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/>
              <a:ahLst/>
              <a:cxnLst/>
              <a:rect l="l" t="t" r="r" b="b"/>
              <a:pathLst>
                <a:path w="1824932" h="551786" extrusionOk="0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/>
              <a:ahLst/>
              <a:cxnLst/>
              <a:rect l="l" t="t" r="r" b="b"/>
              <a:pathLst>
                <a:path w="510666" h="160232" extrusionOk="0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3"/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/>
              <a:ahLst/>
              <a:cxnLst/>
              <a:rect l="l" t="t" r="r" b="b"/>
              <a:pathLst>
                <a:path w="1164933" h="547100" extrusionOk="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3"/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/>
              <a:ahLst/>
              <a:cxnLst/>
              <a:rect l="l" t="t" r="r" b="b"/>
              <a:pathLst>
                <a:path w="3068949" h="638517" extrusionOk="0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3"/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/>
              <a:ahLst/>
              <a:cxnLst/>
              <a:rect l="l" t="t" r="r" b="b"/>
              <a:pathLst>
                <a:path w="758888" h="229302" extrusionOk="0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/>
              <a:ahLst/>
              <a:cxnLst/>
              <a:rect l="l" t="t" r="r" b="b"/>
              <a:pathLst>
                <a:path w="1764858" h="708603" extrusionOk="0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/>
              <a:ahLst/>
              <a:cxnLst/>
              <a:rect l="l" t="t" r="r" b="b"/>
              <a:pathLst>
                <a:path w="4550795" h="1177492" extrusionOk="0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/>
              <a:ahLst/>
              <a:cxnLst/>
              <a:rect l="l" t="t" r="r" b="b"/>
              <a:pathLst>
                <a:path w="1286569" h="350428" extrusionOk="0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3"/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/>
              <a:ahLst/>
              <a:cxnLst/>
              <a:rect l="l" t="t" r="r" b="b"/>
              <a:pathLst>
                <a:path w="1759399" h="580239" extrusionOk="0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3"/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/>
              <a:ahLst/>
              <a:cxnLst/>
              <a:rect l="l" t="t" r="r" b="b"/>
              <a:pathLst>
                <a:path w="2135606" h="964060" extrusionOk="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/>
              <a:ahLst/>
              <a:cxnLst/>
              <a:rect l="l" t="t" r="r" b="b"/>
              <a:pathLst>
                <a:path w="359954" h="383186" extrusionOk="0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/>
              <a:ahLst/>
              <a:cxnLst/>
              <a:rect l="l" t="t" r="r" b="b"/>
              <a:pathLst>
                <a:path w="131285" h="133188" extrusionOk="0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/>
              <a:ahLst/>
              <a:cxnLst/>
              <a:rect l="l" t="t" r="r" b="b"/>
              <a:pathLst>
                <a:path w="242509" h="694890" extrusionOk="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3"/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/>
              <a:ahLst/>
              <a:cxnLst/>
              <a:rect l="l" t="t" r="r" b="b"/>
              <a:pathLst>
                <a:path w="665441" h="395883" extrusionOk="0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3"/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/>
              <a:ahLst/>
              <a:cxnLst/>
              <a:rect l="l" t="t" r="r" b="b"/>
              <a:pathLst>
                <a:path w="660869" h="725489" extrusionOk="0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3"/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/>
              <a:ahLst/>
              <a:cxnLst/>
              <a:rect l="l" t="t" r="r" b="b"/>
              <a:pathLst>
                <a:path w="178898" h="423308" extrusionOk="0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3"/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/>
              <a:ahLst/>
              <a:cxnLst/>
              <a:rect l="l" t="t" r="r" b="b"/>
              <a:pathLst>
                <a:path w="368080" h="670767" extrusionOk="0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3"/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/>
              <a:ahLst/>
              <a:cxnLst/>
              <a:rect l="l" t="t" r="r" b="b"/>
              <a:pathLst>
                <a:path w="168740" h="227525" extrusionOk="0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3"/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/>
              <a:ahLst/>
              <a:cxnLst/>
              <a:rect l="l" t="t" r="r" b="b"/>
              <a:pathLst>
                <a:path w="1263079" h="453780" extrusionOk="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3"/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/>
              <a:ahLst/>
              <a:cxnLst/>
              <a:rect l="l" t="t" r="r" b="b"/>
              <a:pathLst>
                <a:path w="1428138" h="489076" extrusionOk="0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3"/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/>
              <a:ahLst/>
              <a:cxnLst/>
              <a:rect l="l" t="t" r="r" b="b"/>
              <a:pathLst>
                <a:path w="45073" h="157311" extrusionOk="0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3"/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/>
              <a:ahLst/>
              <a:cxnLst/>
              <a:rect l="l" t="t" r="r" b="b"/>
              <a:pathLst>
                <a:path w="797614" h="227017" extrusionOk="0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3"/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/>
              <a:ahLst/>
              <a:cxnLst/>
              <a:rect l="l" t="t" r="r" b="b"/>
              <a:pathLst>
                <a:path w="847259" h="232857" extrusionOk="0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3"/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/>
              <a:ahLst/>
              <a:cxnLst/>
              <a:rect l="l" t="t" r="r" b="b"/>
              <a:pathLst>
                <a:path w="165185" h="224604" extrusionOk="0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3"/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/>
              <a:ahLst/>
              <a:cxnLst/>
              <a:rect l="l" t="t" r="r" b="b"/>
              <a:pathLst>
                <a:path w="4068951" h="1115278" extrusionOk="0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3"/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/>
              <a:ahLst/>
              <a:cxnLst/>
              <a:rect l="l" t="t" r="r" b="b"/>
              <a:pathLst>
                <a:path w="4239343" h="1032611" extrusionOk="0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3"/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/>
              <a:ahLst/>
              <a:cxnLst/>
              <a:rect l="l" t="t" r="r" b="b"/>
              <a:pathLst>
                <a:path w="83544" h="195656" extrusionOk="0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3"/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/>
              <a:ahLst/>
              <a:cxnLst/>
              <a:rect l="l" t="t" r="r" b="b"/>
              <a:pathLst>
                <a:path w="1068437" h="287072" extrusionOk="0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3"/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/>
              <a:ahLst/>
              <a:cxnLst/>
              <a:rect l="l" t="t" r="r" b="b"/>
              <a:pathLst>
                <a:path w="1154903" h="340144" extrusionOk="0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3"/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/>
              <a:ahLst/>
              <a:cxnLst/>
              <a:rect l="l" t="t" r="r" b="b"/>
              <a:pathLst>
                <a:path w="1506478" h="460636" extrusionOk="0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3"/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/>
              <a:ahLst/>
              <a:cxnLst/>
              <a:rect l="l" t="t" r="r" b="b"/>
              <a:pathLst>
                <a:path w="300280" h="253553" extrusionOk="0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3"/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/>
              <a:ahLst/>
              <a:cxnLst/>
              <a:rect l="l" t="t" r="r" b="b"/>
              <a:pathLst>
                <a:path w="430421" h="128109" extrusionOk="0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3"/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3"/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3"/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/>
              <a:ahLst/>
              <a:cxnLst/>
              <a:rect l="l" t="t" r="r" b="b"/>
              <a:pathLst>
                <a:path w="9179" h="625065" extrusionOk="0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3"/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/>
              <a:ahLst/>
              <a:cxnLst/>
              <a:rect l="l" t="t" r="r" b="b"/>
              <a:pathLst>
                <a:path w="10792" h="506217" extrusionOk="0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3"/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3"/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3"/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/>
              <a:ahLst/>
              <a:cxnLst/>
              <a:rect l="l" t="t" r="r" b="b"/>
              <a:pathLst>
                <a:path w="1422679" h="436512" extrusionOk="0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3"/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/>
              <a:ahLst/>
              <a:cxnLst/>
              <a:rect l="l" t="t" r="r" b="b"/>
              <a:pathLst>
                <a:path w="258888" h="202258" extrusionOk="0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3"/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3"/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/>
              <a:ahLst/>
              <a:cxnLst/>
              <a:rect l="l" t="t" r="r" b="b"/>
              <a:pathLst>
                <a:path w="253936" h="211400" extrusionOk="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3"/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/>
              <a:ahLst/>
              <a:cxnLst/>
              <a:rect l="l" t="t" r="r" b="b"/>
              <a:pathLst>
                <a:path w="3638910" h="1108170" extrusionOk="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3"/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3"/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/>
              <a:ahLst/>
              <a:cxnLst/>
              <a:rect l="l" t="t" r="r" b="b"/>
              <a:pathLst>
                <a:path w="10537" h="624171" extrusionOk="0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3"/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/>
              <a:ahLst/>
              <a:cxnLst/>
              <a:rect l="l" t="t" r="r" b="b"/>
              <a:pathLst>
                <a:path w="1525737" h="460751" extrusionOk="0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3"/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3"/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3"/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/>
              <a:ahLst/>
              <a:cxnLst/>
              <a:rect l="l" t="t" r="r" b="b"/>
              <a:pathLst>
                <a:path w="762" h="12696" extrusionOk="0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3"/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/>
              <a:ahLst/>
              <a:cxnLst/>
              <a:rect l="l" t="t" r="r" b="b"/>
              <a:pathLst>
                <a:path w="253532" h="208702" extrusionOk="0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3"/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/>
              <a:ahLst/>
              <a:cxnLst/>
              <a:rect l="l" t="t" r="r" b="b"/>
              <a:pathLst>
                <a:path w="389665" h="125316" extrusionOk="0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3"/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/>
              <a:ahLst/>
              <a:cxnLst/>
              <a:rect l="l" t="t" r="r" b="b"/>
              <a:pathLst>
                <a:path w="10791" h="266630" extrusionOk="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3"/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/>
              <a:ahLst/>
              <a:cxnLst/>
              <a:rect l="l" t="t" r="r" b="b"/>
              <a:pathLst>
                <a:path w="802500" h="241733" extrusionOk="0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3"/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/>
              <a:ahLst/>
              <a:cxnLst/>
              <a:rect l="l" t="t" r="r" b="b"/>
              <a:pathLst>
                <a:path w="3301" h="1269" extrusionOk="0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3"/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/>
              <a:ahLst/>
              <a:cxnLst/>
              <a:rect l="l" t="t" r="r" b="b"/>
              <a:pathLst>
                <a:path w="10792" h="401723" extrusionOk="0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3"/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/>
              <a:ahLst/>
              <a:cxnLst/>
              <a:rect l="l" t="t" r="r" b="b"/>
              <a:pathLst>
                <a:path w="342397" h="278819" extrusionOk="0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3"/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/>
              <a:ahLst/>
              <a:cxnLst/>
              <a:rect l="l" t="t" r="r" b="b"/>
              <a:pathLst>
                <a:path w="1276793" h="415944" extrusionOk="0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3"/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/>
              <a:ahLst/>
              <a:cxnLst/>
              <a:rect l="l" t="t" r="r" b="b"/>
              <a:pathLst>
                <a:path w="10633" h="410357" extrusionOk="0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3"/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3"/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/>
              <a:ahLst/>
              <a:cxnLst/>
              <a:rect l="l" t="t" r="r" b="b"/>
              <a:pathLst>
                <a:path w="114652" h="94336" extrusionOk="0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3"/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3"/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3"/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/>
              <a:ahLst/>
              <a:cxnLst/>
              <a:rect l="l" t="t" r="r" b="b"/>
              <a:pathLst>
                <a:path w="38979" h="36947" extrusionOk="0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3"/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/>
              <a:ahLst/>
              <a:cxnLst/>
              <a:rect l="l" t="t" r="r" b="b"/>
              <a:pathLst>
                <a:path w="10792" h="204670" extrusionOk="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3"/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3"/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3"/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3"/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/>
              <a:ahLst/>
              <a:cxnLst/>
              <a:rect l="l" t="t" r="r" b="b"/>
              <a:pathLst>
                <a:path w="540631" h="160740" extrusionOk="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3"/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3"/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3"/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3"/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/>
              <a:ahLst/>
              <a:cxnLst/>
              <a:rect l="l" t="t" r="r" b="b"/>
              <a:pathLst>
                <a:path w="888" h="47" extrusionOk="0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3"/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/>
              <a:ahLst/>
              <a:cxnLst/>
              <a:rect l="l" t="t" r="r" b="b"/>
              <a:pathLst>
                <a:path w="1143" h="12696" extrusionOk="0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3"/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/>
              <a:ahLst/>
              <a:cxnLst/>
              <a:rect l="l" t="t" r="r" b="b"/>
              <a:pathLst>
                <a:path w="583037" h="139663" extrusionOk="0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3"/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3"/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3"/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/>
              <a:ahLst/>
              <a:cxnLst/>
              <a:rect l="l" t="t" r="r" b="b"/>
              <a:pathLst>
                <a:path w="10030" h="212417" extrusionOk="0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3"/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3"/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3"/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/>
              <a:ahLst/>
              <a:cxnLst/>
              <a:rect l="l" t="t" r="r" b="b"/>
              <a:pathLst>
                <a:path w="48317" h="38597" extrusionOk="0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3"/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/>
              <a:ahLst/>
              <a:cxnLst/>
              <a:rect l="l" t="t" r="r" b="b"/>
              <a:pathLst>
                <a:path w="1254319" h="376203" extrusionOk="0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3"/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/>
              <a:ahLst/>
              <a:cxnLst/>
              <a:rect l="l" t="t" r="r" b="b"/>
              <a:pathLst>
                <a:path w="141315" h="107287" extrusionOk="0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3"/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3"/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/>
              <a:ahLst/>
              <a:cxnLst/>
              <a:rect l="l" t="t" r="r" b="b"/>
              <a:pathLst>
                <a:path w="55866" h="95352" extrusionOk="0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3"/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3"/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/>
              <a:ahLst/>
              <a:cxnLst/>
              <a:rect l="l" t="t" r="r" b="b"/>
              <a:pathLst>
                <a:path w="809803" h="144494" extrusionOk="0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3"/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3"/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3"/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/>
              <a:ahLst/>
              <a:cxnLst/>
              <a:rect l="l" t="t" r="r" b="b"/>
              <a:pathLst>
                <a:path w="9941" h="107336" extrusionOk="0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3"/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/>
              <a:ahLst/>
              <a:cxnLst/>
              <a:rect l="l" t="t" r="r" b="b"/>
              <a:pathLst>
                <a:path w="95" h="1650" extrusionOk="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3"/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3"/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/>
              <a:ahLst/>
              <a:cxnLst/>
              <a:rect l="l" t="t" r="r" b="b"/>
              <a:pathLst>
                <a:path w="82275" h="108175" extrusionOk="0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3"/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3"/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3"/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3"/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/>
              <a:ahLst/>
              <a:cxnLst/>
              <a:rect l="l" t="t" r="r" b="b"/>
              <a:pathLst>
                <a:path w="795328" h="158074" extrusionOk="0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3"/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3"/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3"/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/>
              <a:ahLst/>
              <a:cxnLst/>
              <a:rect l="l" t="t" r="r" b="b"/>
              <a:pathLst>
                <a:path w="10433" h="109070" extrusionOk="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3"/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/>
              <a:ahLst/>
              <a:cxnLst/>
              <a:rect l="l" t="t" r="r" b="b"/>
              <a:pathLst>
                <a:path w="47" h="635" extrusionOk="0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3"/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3"/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/>
              <a:ahLst/>
              <a:cxnLst/>
              <a:rect l="l" t="t" r="r" b="b"/>
              <a:pathLst>
                <a:path w="61856" h="95733" extrusionOk="0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3"/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/>
              <a:ahLst/>
              <a:cxnLst/>
              <a:rect l="l" t="t" r="r" b="b"/>
              <a:pathLst>
                <a:path w="10712" h="108558" extrusionOk="0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3"/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/>
              <a:ahLst/>
              <a:cxnLst/>
              <a:rect l="l" t="t" r="r" b="b"/>
              <a:pathLst>
                <a:path w="818231" h="143695" extrusionOk="0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3"/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/>
              <a:ahLst/>
              <a:cxnLst/>
              <a:rect l="l" t="t" r="r" b="b"/>
              <a:pathLst>
                <a:path w="175216" h="148170" extrusionOk="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3"/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3"/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/>
              <a:ahLst/>
              <a:cxnLst/>
              <a:rect l="l" t="t" r="r" b="b"/>
              <a:pathLst>
                <a:path w="4074411" h="1033011" extrusionOk="0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3"/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/>
              <a:ahLst/>
              <a:cxnLst/>
              <a:rect l="l" t="t" r="r" b="b"/>
              <a:pathLst>
                <a:path w="10538" h="106531" extrusionOk="0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3"/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3"/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/>
              <a:ahLst/>
              <a:cxnLst/>
              <a:rect l="l" t="t" r="r" b="b"/>
              <a:pathLst>
                <a:path w="4074411" h="1033003" extrusionOk="0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3"/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3"/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3"/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3"/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/>
              <a:ahLst/>
              <a:cxnLst/>
              <a:rect l="l" t="t" r="r" b="b"/>
              <a:pathLst>
                <a:path w="3578310" h="897391" extrusionOk="0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3"/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3"/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3"/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/>
              <a:ahLst/>
              <a:cxnLst/>
              <a:rect l="l" t="t" r="r" b="b"/>
              <a:pathLst>
                <a:path w="10726" h="109197" extrusionOk="0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3"/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/>
              <a:ahLst/>
              <a:cxnLst/>
              <a:rect l="l" t="t" r="r" b="b"/>
              <a:pathLst>
                <a:path w="186480" h="152233" extrusionOk="0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/>
              <a:ahLst/>
              <a:cxnLst/>
              <a:rect l="l" t="t" r="r" b="b"/>
              <a:pathLst>
                <a:path w="94464" h="128236" extrusionOk="0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3"/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/>
              <a:ahLst/>
              <a:cxnLst/>
              <a:rect l="l" t="t" r="r" b="b"/>
              <a:pathLst>
                <a:path w="1080246" h="204416" extrusionOk="0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/>
              <a:ahLst/>
              <a:cxnLst/>
              <a:rect l="l" t="t" r="r" b="b"/>
              <a:pathLst>
                <a:path w="12696" h="98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3"/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3"/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/>
              <a:ahLst/>
              <a:cxnLst/>
              <a:rect l="l" t="t" r="r" b="b"/>
              <a:pathLst>
                <a:path w="9354" h="106167" extrusionOk="0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3"/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3"/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/>
              <a:ahLst/>
              <a:cxnLst/>
              <a:rect l="l" t="t" r="r" b="b"/>
              <a:pathLst>
                <a:path w="256" h="1015" extrusionOk="0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3"/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/>
              <a:ahLst/>
              <a:cxnLst/>
              <a:rect l="l" t="t" r="r" b="b"/>
              <a:pathLst>
                <a:path w="140173" h="154772" extrusionOk="0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3"/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3"/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3"/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3"/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3"/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/>
              <a:ahLst/>
              <a:cxnLst/>
              <a:rect l="l" t="t" r="r" b="b"/>
              <a:pathLst>
                <a:path w="1046074" h="234974" extrusionOk="0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3"/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/>
              <a:ahLst/>
              <a:cxnLst/>
              <a:rect l="l" t="t" r="r" b="b"/>
              <a:pathLst>
                <a:path w="888" h="76" extrusionOk="0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3"/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/>
              <a:ahLst/>
              <a:cxnLst/>
              <a:rect l="l" t="t" r="r" b="b"/>
              <a:pathLst>
                <a:path w="10800" h="108798" extrusionOk="0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3"/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3"/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3"/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3"/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/>
              <a:ahLst/>
              <a:cxnLst/>
              <a:rect l="l" t="t" r="r" b="b"/>
              <a:pathLst>
                <a:path w="100439" h="128871" extrusionOk="0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3"/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/>
              <a:ahLst/>
              <a:cxnLst/>
              <a:rect l="l" t="t" r="r" b="b"/>
              <a:pathLst>
                <a:path w="10712" h="109090" extrusionOk="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3"/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/>
              <a:ahLst/>
              <a:cxnLst/>
              <a:rect l="l" t="t" r="r" b="b"/>
              <a:pathLst>
                <a:path w="1089130" h="204759" extrusionOk="0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3"/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/>
              <a:ahLst/>
              <a:cxnLst/>
              <a:rect l="l" t="t" r="r" b="b"/>
              <a:pathLst>
                <a:path w="97638" h="84687" extrusionOk="0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3"/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/>
              <a:ahLst/>
              <a:cxnLst/>
              <a:rect l="l" t="t" r="r" b="b"/>
              <a:pathLst>
                <a:path w="397410" h="106906" extrusionOk="0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3"/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3"/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3"/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3"/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/>
              <a:ahLst/>
              <a:cxnLst/>
              <a:rect l="l" t="t" r="r" b="b"/>
              <a:pathLst>
                <a:path w="9443" h="106493" extrusionOk="0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3"/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/>
              <a:ahLst/>
              <a:cxnLst/>
              <a:rect l="l" t="t" r="r" b="b"/>
              <a:pathLst>
                <a:path w="10830" h="106277" extrusionOk="0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/>
              <a:ahLst/>
              <a:cxnLst/>
              <a:rect l="l" t="t" r="r" b="b"/>
              <a:pathLst>
                <a:path w="12696" h="1015" extrusionOk="0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/>
              <a:ahLst/>
              <a:cxnLst/>
              <a:rect l="l" t="t" r="r" b="b"/>
              <a:pathLst>
                <a:path w="761" h="888" extrusionOk="0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/>
              <a:ahLst/>
              <a:cxnLst/>
              <a:rect l="l" t="t" r="r" b="b"/>
              <a:pathLst>
                <a:path w="3428" h="1143" extrusionOk="0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3"/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/>
              <a:ahLst/>
              <a:cxnLst/>
              <a:rect l="l" t="t" r="r" b="b"/>
              <a:pathLst>
                <a:path w="397410" h="105002" extrusionOk="0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/>
              <a:ahLst/>
              <a:cxnLst/>
              <a:rect l="l" t="t" r="r" b="b"/>
              <a:pathLst>
                <a:path w="97660" h="82404" extrusionOk="0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3"/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/>
              <a:ahLst/>
              <a:cxnLst/>
              <a:rect l="l" t="t" r="r" b="b"/>
              <a:pathLst>
                <a:path w="47" h="762" extrusionOk="0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/>
              <a:ahLst/>
              <a:cxnLst/>
              <a:rect l="l" t="t" r="r" b="b"/>
              <a:pathLst>
                <a:path w="634" h="761" extrusionOk="0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/>
              <a:ahLst/>
              <a:cxnLst/>
              <a:rect l="l" t="t" r="r" b="b"/>
              <a:pathLst>
                <a:path w="80624" h="68181" extrusionOk="0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/>
              <a:ahLst/>
              <a:cxnLst/>
              <a:rect l="l" t="t" r="r" b="b"/>
              <a:pathLst>
                <a:path w="191848" h="67895" extrusionOk="0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/>
              <a:ahLst/>
              <a:cxnLst/>
              <a:rect l="l" t="t" r="r" b="b"/>
              <a:pathLst>
                <a:path w="56" h="761" extrusionOk="0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/>
              <a:ahLst/>
              <a:cxnLst/>
              <a:rect l="l" t="t" r="r" b="b"/>
              <a:pathLst>
                <a:path w="224884" h="184356" extrusionOk="0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/>
              <a:ahLst/>
              <a:cxnLst/>
              <a:rect l="l" t="t" r="r" b="b"/>
              <a:pathLst>
                <a:path w="42153" h="28186" extrusionOk="0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/>
              <a:ahLst/>
              <a:cxnLst/>
              <a:rect l="l" t="t" r="r" b="b"/>
              <a:pathLst>
                <a:path w="1555107" h="478284" extrusionOk="0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/>
              <a:ahLst/>
              <a:cxnLst/>
              <a:rect l="l" t="t" r="r" b="b"/>
              <a:pathLst>
                <a:path w="10538" h="511423" extrusionOk="0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/>
              <a:ahLst/>
              <a:cxnLst/>
              <a:rect l="l" t="t" r="r" b="b"/>
              <a:pathLst>
                <a:path w="3301" h="1145" extrusionOk="0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/>
              <a:ahLst/>
              <a:cxnLst/>
              <a:rect l="l" t="t" r="r" b="b"/>
              <a:pathLst>
                <a:path w="1595014" h="490224" extrusionOk="0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3"/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3"/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3"/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3"/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3"/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3"/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/>
              <a:ahLst/>
              <a:cxnLst/>
              <a:rect l="l" t="t" r="r" b="b"/>
              <a:pathLst>
                <a:path w="10468" h="625319" extrusionOk="0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3"/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/>
              <a:ahLst/>
              <a:cxnLst/>
              <a:rect l="l" t="t" r="r" b="b"/>
              <a:pathLst>
                <a:path w="261899" h="214829" extrusionOk="0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3"/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/>
              <a:ahLst/>
              <a:cxnLst/>
              <a:rect l="l" t="t" r="r" b="b"/>
              <a:pathLst>
                <a:path w="253936" h="212162" extrusionOk="0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3"/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/>
              <a:ahLst/>
              <a:cxnLst/>
              <a:rect l="l" t="t" r="r" b="b"/>
              <a:pathLst>
                <a:path w="57" h="888" extrusionOk="0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3"/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/>
              <a:ahLst/>
              <a:cxnLst/>
              <a:rect l="l" t="t" r="r" b="b"/>
              <a:pathLst>
                <a:path w="1865222" h="563292" extrusionOk="0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3"/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/>
              <a:ahLst/>
              <a:cxnLst/>
              <a:rect l="l" t="t" r="r" b="b"/>
              <a:pathLst>
                <a:path w="10538" h="563600" extrusionOk="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3"/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/>
              <a:ahLst/>
              <a:cxnLst/>
              <a:rect l="l" t="t" r="r" b="b"/>
              <a:pathLst>
                <a:path w="54898" h="40007" extrusionOk="0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3"/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/>
              <a:ahLst/>
              <a:cxnLst/>
              <a:rect l="l" t="t" r="r" b="b"/>
              <a:pathLst>
                <a:path w="19" h="888" extrusionOk="0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3"/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/>
              <a:ahLst/>
              <a:cxnLst/>
              <a:rect l="l" t="t" r="r" b="b"/>
              <a:pathLst>
                <a:path w="10966" h="114143" extrusionOk="0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3"/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/>
              <a:ahLst/>
              <a:cxnLst/>
              <a:rect l="l" t="t" r="r" b="b"/>
              <a:pathLst>
                <a:path w="10791" h="29710" extrusionOk="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3"/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3"/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3"/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/>
              <a:ahLst/>
              <a:cxnLst/>
              <a:rect l="l" t="t" r="r" b="b"/>
              <a:pathLst>
                <a:path w="3428" h="1142" extrusionOk="0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3"/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/>
              <a:ahLst/>
              <a:cxnLst/>
              <a:rect l="l" t="t" r="r" b="b"/>
              <a:pathLst>
                <a:path w="525014" h="143218" extrusionOk="0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3"/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/>
              <a:ahLst/>
              <a:cxnLst/>
              <a:rect l="l" t="t" r="r" b="b"/>
              <a:pathLst>
                <a:path w="222820" h="227778" extrusionOk="0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3"/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/>
              <a:ahLst/>
              <a:cxnLst/>
              <a:rect l="l" t="t" r="r" b="b"/>
              <a:pathLst>
                <a:path w="244415" h="200366" extrusionOk="0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3"/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/>
              <a:ahLst/>
              <a:cxnLst/>
              <a:rect l="l" t="t" r="r" b="b"/>
              <a:pathLst>
                <a:path w="1077579" h="336335" extrusionOk="0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3"/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/>
              <a:ahLst/>
              <a:cxnLst/>
              <a:rect l="l" t="t" r="r" b="b"/>
              <a:pathLst>
                <a:path w="2872148" h="449844" extrusionOk="0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3"/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/>
              <a:ahLst/>
              <a:cxnLst/>
              <a:rect l="l" t="t" r="r" b="b"/>
              <a:pathLst>
                <a:path w="10633" h="203781" extrusionOk="0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3"/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/>
              <a:ahLst/>
              <a:cxnLst/>
              <a:rect l="l" t="t" r="r" b="b"/>
              <a:pathLst>
                <a:path w="114" h="635" extrusionOk="0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3"/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/>
              <a:ahLst/>
              <a:cxnLst/>
              <a:rect l="l" t="t" r="r" b="b"/>
              <a:pathLst>
                <a:path w="1164679" h="359443" extrusionOk="0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3"/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/>
              <a:ahLst/>
              <a:cxnLst/>
              <a:rect l="l" t="t" r="r" b="b"/>
              <a:pathLst>
                <a:path w="569960" h="461779" extrusionOk="0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3"/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3"/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3"/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/>
              <a:ahLst/>
              <a:cxnLst/>
              <a:rect l="l" t="t" r="r" b="b"/>
              <a:pathLst>
                <a:path w="3082407" h="482728" extrusionOk="0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3"/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3"/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3"/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/>
              <a:ahLst/>
              <a:cxnLst/>
              <a:rect l="l" t="t" r="r" b="b"/>
              <a:pathLst>
                <a:path w="62849" h="64245" extrusionOk="0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3"/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/>
              <a:ahLst/>
              <a:cxnLst/>
              <a:rect l="l" t="t" r="r" b="b"/>
              <a:pathLst>
                <a:path w="12696" h="1289" extrusionOk="0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3"/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/>
              <a:ahLst/>
              <a:cxnLst/>
              <a:rect l="l" t="t" r="r" b="b"/>
              <a:pathLst>
                <a:path w="136745" h="51431" extrusionOk="0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3"/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/>
              <a:ahLst/>
              <a:cxnLst/>
              <a:rect l="l" t="t" r="r" b="b"/>
              <a:pathLst>
                <a:path w="10537" h="106404" extrusionOk="0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3"/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/>
              <a:ahLst/>
              <a:cxnLst/>
              <a:rect l="l" t="t" r="r" b="b"/>
              <a:pathLst>
                <a:path w="136617" h="51516" extrusionOk="0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3"/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/>
              <a:ahLst/>
              <a:cxnLst/>
              <a:rect l="l" t="t" r="r" b="b"/>
              <a:pathLst>
                <a:path w="761" h="112" extrusionOk="0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3"/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3"/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/>
              <a:ahLst/>
              <a:cxnLst/>
              <a:rect l="l" t="t" r="r" b="b"/>
              <a:pathLst>
                <a:path w="38" h="761" extrusionOk="0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3"/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/>
              <a:ahLst/>
              <a:cxnLst/>
              <a:rect l="l" t="t" r="r" b="b"/>
              <a:pathLst>
                <a:path w="214955" h="69070" extrusionOk="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3"/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3"/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/>
              <a:ahLst/>
              <a:cxnLst/>
              <a:rect l="l" t="t" r="r" b="b"/>
              <a:pathLst>
                <a:path w="10796" h="57135" extrusionOk="0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3"/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3"/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3"/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/>
              <a:ahLst/>
              <a:cxnLst/>
              <a:rect l="l" t="t" r="r" b="b"/>
              <a:pathLst>
                <a:path w="381368" h="311835" extrusionOk="0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/>
              <a:ahLst/>
              <a:cxnLst/>
              <a:rect l="l" t="t" r="r" b="b"/>
              <a:pathLst>
                <a:path w="116049" h="89765" extrusionOk="0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/>
              <a:ahLst/>
              <a:cxnLst/>
              <a:rect l="l" t="t" r="r" b="b"/>
              <a:pathLst>
                <a:path w="10665" h="468889" extrusionOk="0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3"/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/>
              <a:ahLst/>
              <a:cxnLst/>
              <a:rect l="l" t="t" r="r" b="b"/>
              <a:pathLst>
                <a:path w="422100" h="135562" extrusionOk="0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/>
              <a:ahLst/>
              <a:cxnLst/>
              <a:rect l="l" t="t" r="r" b="b"/>
              <a:pathLst>
                <a:path w="420391" h="132553" extrusionOk="0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/>
              <a:ahLst/>
              <a:cxnLst/>
              <a:rect l="l" t="t" r="r" b="b"/>
              <a:pathLst>
                <a:path w="254846" h="214828" extrusionOk="0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3"/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/>
              <a:ahLst/>
              <a:cxnLst/>
              <a:rect l="l" t="t" r="r" b="b"/>
              <a:pathLst>
                <a:path w="57" h="1015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3"/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3"/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3"/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/>
              <a:ahLst/>
              <a:cxnLst/>
              <a:rect l="l" t="t" r="r" b="b"/>
              <a:pathLst>
                <a:path w="115128" h="42392" extrusionOk="0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3"/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/>
              <a:ahLst/>
              <a:cxnLst/>
              <a:rect l="l" t="t" r="r" b="b"/>
              <a:pathLst>
                <a:path w="115217" h="42813" extrusionOk="0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3"/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/>
              <a:ahLst/>
              <a:cxnLst/>
              <a:rect l="l" t="t" r="r" b="b"/>
              <a:pathLst>
                <a:path w="672931" h="224858" extrusionOk="0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3"/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3"/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/>
              <a:ahLst/>
              <a:cxnLst/>
              <a:rect l="l" t="t" r="r" b="b"/>
              <a:pathLst>
                <a:path w="672677" h="223208" extrusionOk="0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3"/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/>
              <a:ahLst/>
              <a:cxnLst/>
              <a:rect l="l" t="t" r="r" b="b"/>
              <a:pathLst>
                <a:path w="87608" h="36566" extrusionOk="0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3"/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/>
              <a:ahLst/>
              <a:cxnLst/>
              <a:rect l="l" t="t" r="r" b="b"/>
              <a:pathLst>
                <a:path w="189690" h="251267" extrusionOk="0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3"/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/>
              <a:ahLst/>
              <a:cxnLst/>
              <a:rect l="l" t="t" r="r" b="b"/>
              <a:pathLst>
                <a:path w="10537" h="211909" extrusionOk="0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3"/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/>
              <a:ahLst/>
              <a:cxnLst/>
              <a:rect l="l" t="t" r="r" b="b"/>
              <a:pathLst>
                <a:path w="197054" h="247712" extrusionOk="0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3"/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/>
              <a:ahLst/>
              <a:cxnLst/>
              <a:rect l="l" t="t" r="r" b="b"/>
              <a:pathLst>
                <a:path w="888" h="38" extrusionOk="0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/>
              <a:ahLst/>
              <a:cxnLst/>
              <a:rect l="l" t="t" r="r" b="b"/>
              <a:pathLst>
                <a:path w="10804" h="207210" extrusionOk="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3"/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3"/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3"/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/>
              <a:ahLst/>
              <a:cxnLst/>
              <a:rect l="l" t="t" r="r" b="b"/>
              <a:pathLst>
                <a:path w="1596716" h="487426" extrusionOk="0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3"/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3"/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3"/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3"/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/>
              <a:ahLst/>
              <a:cxnLst/>
              <a:rect l="l" t="t" r="r" b="b"/>
              <a:pathLst>
                <a:path w="175470" h="148932" extrusionOk="0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3"/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/>
              <a:ahLst/>
              <a:cxnLst/>
              <a:rect l="l" t="t" r="r" b="b"/>
              <a:pathLst>
                <a:path w="1275650" h="372013" extrusionOk="0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3"/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3"/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3"/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3"/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/>
              <a:ahLst/>
              <a:cxnLst/>
              <a:rect l="l" t="t" r="r" b="b"/>
              <a:pathLst>
                <a:path w="9069" h="107160" extrusionOk="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3"/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/>
              <a:ahLst/>
              <a:cxnLst/>
              <a:rect l="l" t="t" r="r" b="b"/>
              <a:pathLst>
                <a:path w="10538" h="106404" extrusionOk="0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3"/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/>
              <a:ahLst/>
              <a:cxnLst/>
              <a:rect l="l" t="t" r="r" b="b"/>
              <a:pathLst>
                <a:path w="673" h="761" extrusionOk="0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3"/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/>
              <a:ahLst/>
              <a:cxnLst/>
              <a:rect l="l" t="t" r="r" b="b"/>
              <a:pathLst>
                <a:path w="37" h="761" extrusionOk="0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3"/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3"/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/>
              <a:ahLst/>
              <a:cxnLst/>
              <a:rect l="l" t="t" r="r" b="b"/>
              <a:pathLst>
                <a:path w="1275649" h="370594" extrusionOk="0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3"/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/>
              <a:ahLst/>
              <a:cxnLst/>
              <a:rect l="l" t="t" r="r" b="b"/>
              <a:pathLst>
                <a:path w="1261087" h="385627" extrusionOk="0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/>
              <a:ahLst/>
              <a:cxnLst/>
              <a:rect l="l" t="t" r="r" b="b"/>
              <a:pathLst>
                <a:path w="184435" h="152824" extrusionOk="0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/>
              <a:ahLst/>
              <a:cxnLst/>
              <a:rect l="l" t="t" r="r" b="b"/>
              <a:pathLst>
                <a:path w="379901" h="502813" extrusionOk="0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3"/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/>
              <a:ahLst/>
              <a:cxnLst/>
              <a:rect l="l" t="t" r="r" b="b"/>
              <a:pathLst>
                <a:path w="47" h="1015" extrusionOk="0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/>
              <a:ahLst/>
              <a:cxnLst/>
              <a:rect l="l" t="t" r="r" b="b"/>
              <a:pathLst>
                <a:path w="328213" h="104754" extrusionOk="0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/>
              <a:ahLst/>
              <a:cxnLst/>
              <a:rect l="l" t="t" r="r" b="b"/>
              <a:pathLst>
                <a:path w="166804" h="51410" extrusionOk="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/>
              <a:ahLst/>
              <a:cxnLst/>
              <a:rect l="l" t="t" r="r" b="b"/>
              <a:pathLst>
                <a:path w="386148" h="498743" extrusionOk="0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3"/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/>
              <a:ahLst/>
              <a:cxnLst/>
              <a:rect l="l" t="t" r="r" b="b"/>
              <a:pathLst>
                <a:path w="10586" h="212187" extrusionOk="0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3"/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/>
              <a:ahLst/>
              <a:cxnLst/>
              <a:rect l="l" t="t" r="r" b="b"/>
              <a:pathLst>
                <a:path w="1785220" h="523050" extrusionOk="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3"/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/>
              <a:ahLst/>
              <a:cxnLst/>
              <a:rect l="l" t="t" r="r" b="b"/>
              <a:pathLst>
                <a:path w="218004" h="175087" extrusionOk="0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3"/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/>
              <a:ahLst/>
              <a:cxnLst/>
              <a:rect l="l" t="t" r="r" b="b"/>
              <a:pathLst>
                <a:path w="55909" h="45835" extrusionOk="0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3"/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/>
              <a:ahLst/>
              <a:cxnLst/>
              <a:rect l="l" t="t" r="r" b="b"/>
              <a:pathLst>
                <a:path w="133697" h="111225" extrusionOk="0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3"/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/>
              <a:ahLst/>
              <a:cxnLst/>
              <a:rect l="l" t="t" r="r" b="b"/>
              <a:pathLst>
                <a:path w="134734" h="112239" extrusionOk="0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3"/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/>
              <a:ahLst/>
              <a:cxnLst/>
              <a:rect l="l" t="t" r="r" b="b"/>
              <a:pathLst>
                <a:path w="1048638" h="324528" extrusionOk="0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3"/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/>
              <a:ahLst/>
              <a:cxnLst/>
              <a:rect l="l" t="t" r="r" b="b"/>
              <a:pathLst>
                <a:path w="38" h="888" extrusionOk="0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3"/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/>
              <a:ahLst/>
              <a:cxnLst/>
              <a:rect l="l" t="t" r="r" b="b"/>
              <a:pathLst>
                <a:path w="11014" h="164041" extrusionOk="0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/>
              <a:ahLst/>
              <a:cxnLst/>
              <a:rect l="l" t="t" r="r" b="b"/>
              <a:pathLst>
                <a:path w="10967" h="466870" extrusionOk="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/>
              <a:ahLst/>
              <a:cxnLst/>
              <a:rect l="l" t="t" r="r" b="b"/>
              <a:pathLst>
                <a:path w="497461" h="104494" extrusionOk="0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3"/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/>
              <a:ahLst/>
              <a:cxnLst/>
              <a:rect l="l" t="t" r="r" b="b"/>
              <a:pathLst>
                <a:path w="903470" h="182464" extrusionOk="0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3"/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/>
              <a:ahLst/>
              <a:cxnLst/>
              <a:rect l="l" t="t" r="r" b="b"/>
              <a:pathLst>
                <a:path w="9960" h="48507" extrusionOk="0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/>
              <a:ahLst/>
              <a:cxnLst/>
              <a:rect l="l" t="t" r="r" b="b"/>
              <a:pathLst>
                <a:path w="10791" h="65070" extrusionOk="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3"/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/>
              <a:ahLst/>
              <a:cxnLst/>
              <a:rect l="l" t="t" r="r" b="b"/>
              <a:pathLst>
                <a:path w="1143" h="12696" extrusionOk="0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/>
              <a:ahLst/>
              <a:cxnLst/>
              <a:rect l="l" t="t" r="r" b="b"/>
              <a:pathLst>
                <a:path w="85" h="888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/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/>
              <a:ahLst/>
              <a:cxnLst/>
              <a:rect l="l" t="t" r="r" b="b"/>
              <a:pathLst>
                <a:path w="83084" h="32493" extrusionOk="0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/>
              <a:ahLst/>
              <a:cxnLst/>
              <a:rect l="l" t="t" r="r" b="b"/>
              <a:pathLst>
                <a:path w="93416" h="33773" extrusionOk="0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/>
              <a:ahLst/>
              <a:cxnLst/>
              <a:rect l="l" t="t" r="r" b="b"/>
              <a:pathLst>
                <a:path w="9951" h="613971" extrusionOk="0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/>
              <a:ahLst/>
              <a:cxnLst/>
              <a:rect l="l" t="t" r="r" b="b"/>
              <a:pathLst>
                <a:path w="10459" h="191726" extrusionOk="0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/>
              <a:ahLst/>
              <a:cxnLst/>
              <a:rect l="l" t="t" r="r" b="b"/>
              <a:pathLst>
                <a:path w="9081" h="99266" extrusionOk="0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/>
              <a:ahLst/>
              <a:cxnLst/>
              <a:rect l="l" t="t" r="r" b="b"/>
              <a:pathLst>
                <a:path w="89130" h="35043" extrusionOk="0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/>
              <a:ahLst/>
              <a:cxnLst/>
              <a:rect l="l" t="t" r="r" b="b"/>
              <a:pathLst>
                <a:path w="1307783" h="143350" extrusionOk="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/>
              <a:ahLst/>
              <a:cxnLst/>
              <a:rect l="l" t="t" r="r" b="b"/>
              <a:pathLst>
                <a:path w="10840" h="178622" extrusionOk="0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/>
              <a:ahLst/>
              <a:cxnLst/>
              <a:rect l="l" t="t" r="r" b="b"/>
              <a:pathLst>
                <a:path w="56" h="112" extrusionOk="0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/>
              <a:ahLst/>
              <a:cxnLst/>
              <a:rect l="l" t="t" r="r" b="b"/>
              <a:pathLst>
                <a:path w="10791" h="37519" extrusionOk="0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/>
              <a:ahLst/>
              <a:cxnLst/>
              <a:rect l="l" t="t" r="r" b="b"/>
              <a:pathLst>
                <a:path w="40502" h="69927" extrusionOk="0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/>
              <a:ahLst/>
              <a:cxnLst/>
              <a:rect l="l" t="t" r="r" b="b"/>
              <a:pathLst>
                <a:path w="50475" h="94342" extrusionOk="0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/>
              <a:ahLst/>
              <a:cxnLst/>
              <a:rect l="l" t="t" r="r" b="b"/>
              <a:pathLst>
                <a:path w="38" h="1015" extrusionOk="0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/>
              <a:ahLst/>
              <a:cxnLst/>
              <a:rect l="l" t="t" r="r" b="b"/>
              <a:pathLst>
                <a:path w="47486" h="37836" extrusionOk="0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/>
              <a:ahLst/>
              <a:cxnLst/>
              <a:rect l="l" t="t" r="r" b="b"/>
              <a:pathLst>
                <a:path w="222978" h="183018" extrusionOk="0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/>
              <a:ahLst/>
              <a:cxnLst/>
              <a:rect l="l" t="t" r="r" b="b"/>
              <a:pathLst>
                <a:path w="9432" h="54849" extrusionOk="0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/>
              <a:ahLst/>
              <a:cxnLst/>
              <a:rect l="l" t="t" r="r" b="b"/>
              <a:pathLst>
                <a:path w="9179" h="194180" extrusionOk="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/>
              <a:ahLst/>
              <a:cxnLst/>
              <a:rect l="l" t="t" r="r" b="b"/>
              <a:pathLst>
                <a:path w="309342" h="275010" extrusionOk="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/>
              <a:ahLst/>
              <a:cxnLst/>
              <a:rect l="l" t="t" r="r" b="b"/>
              <a:pathLst>
                <a:path w="292332" h="261326" extrusionOk="0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/>
              <a:ahLst/>
              <a:cxnLst/>
              <a:rect l="l" t="t" r="r" b="b"/>
              <a:pathLst>
                <a:path w="104208" h="29604" extrusionOk="0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/>
              <a:ahLst/>
              <a:cxnLst/>
              <a:rect l="l" t="t" r="r" b="b"/>
              <a:pathLst>
                <a:path w="171966" h="141412" extrusionOk="0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/>
              <a:ahLst/>
              <a:cxnLst/>
              <a:rect l="l" t="t" r="r" b="b"/>
              <a:pathLst>
                <a:path w="9872" h="91046" extrusionOk="0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/>
              <a:ahLst/>
              <a:cxnLst/>
              <a:rect l="l" t="t" r="r" b="b"/>
              <a:pathLst>
                <a:path w="268050" h="88369" extrusionOk="0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/>
              <a:ahLst/>
              <a:cxnLst/>
              <a:rect l="l" t="t" r="r" b="b"/>
              <a:pathLst>
                <a:path w="129435" h="45579" extrusionOk="0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/>
              <a:ahLst/>
              <a:cxnLst/>
              <a:rect l="l" t="t" r="r" b="b"/>
              <a:pathLst>
                <a:path w="849448" h="254177" extrusionOk="0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/>
              <a:ahLst/>
              <a:cxnLst/>
              <a:rect l="l" t="t" r="r" b="b"/>
              <a:pathLst>
                <a:path w="10792" h="108112" extrusionOk="0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/>
              <a:ahLst/>
              <a:cxnLst/>
              <a:rect l="l" t="t" r="r" b="b"/>
              <a:pathLst>
                <a:path w="9272" h="47491" extrusionOk="0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/>
              <a:ahLst/>
              <a:cxnLst/>
              <a:rect l="l" t="t" r="r" b="b"/>
              <a:pathLst>
                <a:path w="191864" h="28827" extrusionOk="0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/>
              <a:ahLst/>
              <a:cxnLst/>
              <a:rect l="l" t="t" r="r" b="b"/>
              <a:pathLst>
                <a:path w="9989" h="396524" extrusionOk="0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/>
              <a:ahLst/>
              <a:cxnLst/>
              <a:rect l="l" t="t" r="r" b="b"/>
              <a:pathLst>
                <a:path w="990272" h="215590" extrusionOk="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4127359" y="-12695"/>
              <a:ext cx="10792" cy="66581"/>
            </a:xfrm>
            <a:custGeom>
              <a:avLst/>
              <a:gdLst/>
              <a:ahLst/>
              <a:cxnLst/>
              <a:rect l="l" t="t" r="r" b="b"/>
              <a:pathLst>
                <a:path w="10792" h="66581" extrusionOk="0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/>
              <a:ahLst/>
              <a:cxnLst/>
              <a:rect l="l" t="t" r="r" b="b"/>
              <a:pathLst>
                <a:path w="180067" h="26722" extrusionOk="0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/>
              <a:ahLst/>
              <a:cxnLst/>
              <a:rect l="l" t="t" r="r" b="b"/>
              <a:pathLst>
                <a:path w="10791" h="79164" extrusionOk="0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/>
              <a:ahLst/>
              <a:cxnLst/>
              <a:rect l="l" t="t" r="r" b="b"/>
              <a:pathLst>
                <a:path w="10791" h="112874" extrusionOk="0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/>
              <a:ahLst/>
              <a:cxnLst/>
              <a:rect l="l" t="t" r="r" b="b"/>
              <a:pathLst>
                <a:path w="425562" h="97462" extrusionOk="0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/>
              <a:ahLst/>
              <a:cxnLst/>
              <a:rect l="l" t="t" r="r" b="b"/>
              <a:pathLst>
                <a:path w="153307" h="39667" extrusionOk="0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/>
              <a:ahLst/>
              <a:cxnLst/>
              <a:rect l="l" t="t" r="r" b="b"/>
              <a:pathLst>
                <a:path w="979332" h="109621" extrusionOk="0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/>
              <a:ahLst/>
              <a:cxnLst/>
              <a:rect l="l" t="t" r="r" b="b"/>
              <a:pathLst>
                <a:path w="532272" h="63176" extrusionOk="0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、コンテンツ、画像">
  <p:cSld name="タイトル、コンテンツ、画像"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/>
          <p:nvPr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2">
            <a:alphaModFix/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4"/>
          <p:cNvSpPr txBox="1"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4"/>
          <p:cNvSpPr txBox="1">
            <a:spLocks noGrp="1"/>
          </p:cNvSpPr>
          <p:nvPr>
            <p:ph type="body" idx="1"/>
          </p:nvPr>
        </p:nvSpPr>
        <p:spPr>
          <a:xfrm>
            <a:off x="899160" y="2087880"/>
            <a:ext cx="10210800" cy="195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02" name="Google Shape;402;p54"/>
          <p:cNvSpPr>
            <a:spLocks noGrp="1"/>
          </p:cNvSpPr>
          <p:nvPr>
            <p:ph type="pic" idx="2"/>
          </p:nvPr>
        </p:nvSpPr>
        <p:spPr>
          <a:xfrm>
            <a:off x="2179320" y="4094802"/>
            <a:ext cx="10027919" cy="24688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">
  <p:cSld name="表"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5"/>
          <p:cNvSpPr txBox="1">
            <a:spLocks noGrp="1"/>
          </p:cNvSpPr>
          <p:nvPr>
            <p:ph type="body" idx="1"/>
          </p:nvPr>
        </p:nvSpPr>
        <p:spPr>
          <a:xfrm>
            <a:off x="899160" y="2026920"/>
            <a:ext cx="3017520" cy="390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55"/>
          <p:cNvSpPr txBox="1">
            <a:spLocks noGrp="1"/>
          </p:cNvSpPr>
          <p:nvPr>
            <p:ph type="body" idx="2"/>
          </p:nvPr>
        </p:nvSpPr>
        <p:spPr>
          <a:xfrm>
            <a:off x="4525963" y="2026603"/>
            <a:ext cx="6766877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5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ありがとうございました">
  <p:cSld name="ありがとうございました">
    <p:bg>
      <p:bgPr>
        <a:solidFill>
          <a:srgbClr val="FDDDA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6"/>
          <p:cNvPicPr preferRelativeResize="0"/>
          <p:nvPr/>
        </p:nvPicPr>
        <p:blipFill rotWithShape="1">
          <a:blip r:embed="rId2">
            <a:alphaModFix/>
          </a:blip>
          <a:srcRect l="3432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6"/>
          <p:cNvSpPr txBox="1"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56"/>
          <p:cNvSpPr txBox="1">
            <a:spLocks noGrp="1"/>
          </p:cNvSpPr>
          <p:nvPr>
            <p:ph type="body" idx="1"/>
          </p:nvPr>
        </p:nvSpPr>
        <p:spPr>
          <a:xfrm>
            <a:off x="911353" y="4006024"/>
            <a:ext cx="5794248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のタイトル">
  <p:cSld name="セクションのタイトル">
    <p:bg>
      <p:bgPr>
        <a:solidFill>
          <a:srgbClr val="FDF3E9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7"/>
          <p:cNvSpPr>
            <a:spLocks noGrp="1"/>
          </p:cNvSpPr>
          <p:nvPr>
            <p:ph type="pic" idx="2"/>
          </p:nvPr>
        </p:nvSpPr>
        <p:spPr>
          <a:xfrm>
            <a:off x="7625969" y="-9144"/>
            <a:ext cx="4581525" cy="6602413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7"/>
          <p:cNvSpPr/>
          <p:nvPr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7104">
          <p15:clr>
            <a:srgbClr val="C35EA4"/>
          </p15:clr>
        </p15:guide>
        <p15:guide id="5" pos="57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"/>
          <p:cNvSpPr txBox="1">
            <a:spLocks noGrp="1"/>
          </p:cNvSpPr>
          <p:nvPr>
            <p:ph type="ctrTitle"/>
          </p:nvPr>
        </p:nvSpPr>
        <p:spPr>
          <a:xfrm>
            <a:off x="5394325" y="3083250"/>
            <a:ext cx="66576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ja-JP" sz="3500" b="1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さくさく仕事をすすめるために</a:t>
            </a:r>
            <a:endParaRPr sz="350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"/>
          <p:cNvSpPr txBox="1">
            <a:spLocks noGrp="1"/>
          </p:cNvSpPr>
          <p:nvPr>
            <p:ph type="title"/>
          </p:nvPr>
        </p:nvSpPr>
        <p:spPr>
          <a:xfrm>
            <a:off x="6096000" y="1770553"/>
            <a:ext cx="6096000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オフィスソフト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EXCEL編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4940301" y="4672583"/>
            <a:ext cx="640715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ja-JP" sz="2800" b="0" cap="none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※この項目だけボリュームがあります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EXCELってなに？</a:t>
            </a:r>
            <a:endParaRPr sz="2800" b="1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07" name="Google Shape;607;p12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超万能な表計算</a:t>
            </a:r>
            <a:r>
              <a:rPr lang="ja-JP" altLang="en-US" sz="24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ソフト</a:t>
            </a:r>
            <a:endParaRPr sz="2400" b="0" i="0" u="sng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表形式で様々なデータ集計ができる</a:t>
            </a:r>
            <a:endParaRPr sz="20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直感的に使えるので操作が比較的簡単</a:t>
            </a:r>
            <a:endParaRPr sz="20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どんな企業に入っても扱う可能性が非常に高い</a:t>
            </a:r>
            <a:endParaRPr sz="2000" b="0" i="0" u="none" strike="noStrike" cap="none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rgbClr val="7F7F7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（その気になればテトリスやマリオも作れる）</a:t>
            </a:r>
            <a:endParaRPr sz="2000" b="0" i="0" u="none" strike="noStrike" cap="none" dirty="0">
              <a:solidFill>
                <a:srgbClr val="7F7F7F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215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文章を書くソフトではない</a:t>
            </a:r>
            <a:endParaRPr sz="2400" b="0" i="0" u="sng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あくまで計算することが前提のアプリ</a:t>
            </a:r>
            <a:endParaRPr sz="20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ja-JP" sz="2000" b="0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文章を書くならWORDを使いましょう</a:t>
            </a:r>
            <a:endParaRPr sz="2000" b="0" i="0" u="none" strike="noStrike" cap="none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08" name="Google Shape;608;p1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12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3"/>
          <p:cNvSpPr txBox="1"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EXCEL編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4" name="Google Shape;614;p13"/>
          <p:cNvSpPr txBox="1">
            <a:spLocks noGrp="1"/>
          </p:cNvSpPr>
          <p:nvPr>
            <p:ph type="body" idx="1"/>
          </p:nvPr>
        </p:nvSpPr>
        <p:spPr>
          <a:xfrm>
            <a:off x="899160" y="2586990"/>
            <a:ext cx="10210800" cy="168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ja-JP" sz="4000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5" name="Google Shape;615;p13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14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22" name="Google Shape;622;p14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ショートカット機能　ー　概要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623" name="Google Shape;623;p14"/>
          <p:cNvGrpSpPr/>
          <p:nvPr/>
        </p:nvGrpSpPr>
        <p:grpSpPr>
          <a:xfrm>
            <a:off x="765175" y="1580989"/>
            <a:ext cx="10661650" cy="3010222"/>
            <a:chOff x="765175" y="1923889"/>
            <a:chExt cx="10661650" cy="3010222"/>
          </a:xfrm>
        </p:grpSpPr>
        <p:pic>
          <p:nvPicPr>
            <p:cNvPr id="624" name="Google Shape;624;p14" descr="フリーイラスト, ベクター, SVG, キーボード（PC）, パソコン"/>
            <p:cNvPicPr preferRelativeResize="0"/>
            <p:nvPr/>
          </p:nvPicPr>
          <p:blipFill rotWithShape="1">
            <a:blip r:embed="rId3">
              <a:alphaModFix/>
            </a:blip>
            <a:srcRect l="1889" t="3767" r="1776" b="4033"/>
            <a:stretch/>
          </p:blipFill>
          <p:spPr>
            <a:xfrm>
              <a:off x="765175" y="1923889"/>
              <a:ext cx="10661650" cy="3010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625" name="Google Shape;625;p14"/>
            <p:cNvSpPr/>
            <p:nvPr/>
          </p:nvSpPr>
          <p:spPr>
            <a:xfrm>
              <a:off x="861183" y="3956016"/>
              <a:ext cx="1038487" cy="454014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887517" y="4433853"/>
              <a:ext cx="727126" cy="41274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</p:grpSp>
      <p:sp>
        <p:nvSpPr>
          <p:cNvPr id="627" name="Google Shape;627;p14"/>
          <p:cNvSpPr txBox="1"/>
          <p:nvPr/>
        </p:nvSpPr>
        <p:spPr>
          <a:xfrm>
            <a:off x="861183" y="4772740"/>
            <a:ext cx="8658691" cy="147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ショートカットとは？</a:t>
            </a:r>
            <a:endParaRPr sz="2400" b="1" u="sng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最強の時短スキル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アプリの機能を即座に使用するキーの組み合わせ</a:t>
            </a:r>
            <a:endParaRPr sz="20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基本的に </a:t>
            </a:r>
            <a:r>
              <a:rPr lang="ja-JP" sz="20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 , Shift</a:t>
            </a: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 ,</a:t>
            </a:r>
            <a:r>
              <a:rPr lang="ja-JP" sz="20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Alt </a:t>
            </a: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と何らかのキーを組み合わせて使う</a:t>
            </a:r>
            <a:endParaRPr sz="20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28" name="Google Shape;628;p14"/>
          <p:cNvSpPr/>
          <p:nvPr/>
        </p:nvSpPr>
        <p:spPr>
          <a:xfrm>
            <a:off x="2074135" y="4090953"/>
            <a:ext cx="589090" cy="41274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5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超基本ショートカット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34" name="Google Shape;634;p15"/>
          <p:cNvGraphicFramePr/>
          <p:nvPr>
            <p:extLst>
              <p:ext uri="{D42A27DB-BD31-4B8C-83A1-F6EECF244321}">
                <p14:modId xmlns:p14="http://schemas.microsoft.com/office/powerpoint/2010/main" val="3095213385"/>
              </p:ext>
            </p:extLst>
          </p:nvPr>
        </p:nvGraphicFramePr>
        <p:xfrm>
          <a:off x="911352" y="1553337"/>
          <a:ext cx="10387025" cy="2834710"/>
        </p:xfrm>
        <a:graphic>
          <a:graphicData uri="http://schemas.openxmlformats.org/drawingml/2006/table">
            <a:tbl>
              <a:tblPr firstRow="1">
                <a:noFill/>
                <a:tableStyleId>{9C67F5CB-E9BE-4116-AB4A-C58952BE3D17}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 u="none" strike="noStrike" cap="none"/>
                        <a:t>組み合わせ</a:t>
                      </a:r>
                      <a:endParaRPr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覚え方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機能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/>
                        <a:t>Ctrl ＋ C</a:t>
                      </a:r>
                      <a:endParaRPr sz="2000" b="1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0"/>
                        <a:t>Copyの</a:t>
                      </a:r>
                      <a:r>
                        <a:rPr lang="ja-JP" sz="2000" b="1"/>
                        <a:t>C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コピーする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/>
                        <a:t>Ctrl ＋ V</a:t>
                      </a:r>
                      <a:endParaRPr sz="2000" b="1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i="1"/>
                        <a:t>Cの隣にあって押しやすい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貼り付ける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 X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ja-JP" sz="2000" i="1"/>
                        <a:t>ハサミのイメージ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切り取り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/>
                        <a:t>Ctrl ＋ Z</a:t>
                      </a:r>
                      <a:endParaRPr sz="2000" b="1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押しやすい位置だから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元に戻す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/>
                        <a:t>Ctrl ＋ Y</a:t>
                      </a:r>
                      <a:endParaRPr sz="2000" b="1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Yank（引き出す）の</a:t>
                      </a:r>
                      <a:r>
                        <a:rPr lang="ja-JP" sz="2000" b="1"/>
                        <a:t>Y</a:t>
                      </a:r>
                      <a:endParaRPr sz="20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やりなおす（Ctrl＋Zの逆）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 A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0"/>
                        <a:t>Allの</a:t>
                      </a:r>
                      <a:r>
                        <a:rPr lang="ja-JP" sz="2000" b="1"/>
                        <a:t>A</a:t>
                      </a:r>
                      <a:endParaRPr sz="20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全選択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35" name="Google Shape;635;p1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36" name="Google Shape;636;p15"/>
          <p:cNvPicPr preferRelativeResize="0"/>
          <p:nvPr/>
        </p:nvPicPr>
        <p:blipFill rotWithShape="1">
          <a:blip r:embed="rId3">
            <a:alphaModFix/>
          </a:blip>
          <a:srcRect l="56024" t="35766" r="37575" b="38008"/>
          <a:stretch/>
        </p:blipFill>
        <p:spPr>
          <a:xfrm>
            <a:off x="7277100" y="4542282"/>
            <a:ext cx="1968500" cy="228536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5"/>
          <p:cNvSpPr txBox="1"/>
          <p:nvPr/>
        </p:nvSpPr>
        <p:spPr>
          <a:xfrm>
            <a:off x="911352" y="4427919"/>
            <a:ext cx="6365748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貼り付け機能の補足</a:t>
            </a:r>
            <a:endParaRPr sz="2000" b="1" u="sng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貼り付けた後、右下に[Ctrl]と表示されるのでCtrlを押す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右図のメニューが出るので矢印キー+Enterや</a:t>
            </a:r>
            <a:b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マウス選択で貼り付け方を選択できる</a:t>
            </a:r>
            <a:b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※マウスオーバーしたときに（）内に表示されるキーでも可</a:t>
            </a:r>
            <a:b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1800" b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※よく使う文字列貼り付けはV</a:t>
            </a:r>
            <a:endParaRPr sz="1800" b="1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文字の装飾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43" name="Google Shape;643;p16"/>
          <p:cNvGraphicFramePr/>
          <p:nvPr>
            <p:extLst>
              <p:ext uri="{D42A27DB-BD31-4B8C-83A1-F6EECF244321}">
                <p14:modId xmlns:p14="http://schemas.microsoft.com/office/powerpoint/2010/main" val="1964614862"/>
              </p:ext>
            </p:extLst>
          </p:nvPr>
        </p:nvGraphicFramePr>
        <p:xfrm>
          <a:off x="911352" y="1553337"/>
          <a:ext cx="10387025" cy="2164130"/>
        </p:xfrm>
        <a:graphic>
          <a:graphicData uri="http://schemas.openxmlformats.org/drawingml/2006/table">
            <a:tbl>
              <a:tblPr firstRow="1">
                <a:noFill/>
                <a:tableStyleId>{9C67F5CB-E9BE-4116-AB4A-C58952BE3D17}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組み合わせ</a:t>
                      </a:r>
                      <a:endParaRPr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覚え方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機能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B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/>
                        <a:t>Bold</a:t>
                      </a:r>
                      <a:r>
                        <a:rPr lang="ja-JP" sz="2000" b="0"/>
                        <a:t>（太字）</a:t>
                      </a:r>
                      <a:r>
                        <a:rPr lang="ja-JP" sz="2000"/>
                        <a:t>の</a:t>
                      </a:r>
                      <a:r>
                        <a:rPr lang="ja-JP" sz="2400" b="1"/>
                        <a:t>B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太字にする/戻す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I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i="1"/>
                        <a:t>Italic（斜体）</a:t>
                      </a:r>
                      <a:r>
                        <a:rPr lang="ja-JP" sz="2000"/>
                        <a:t>の</a:t>
                      </a:r>
                      <a:r>
                        <a:rPr lang="ja-JP" sz="2400" b="1"/>
                        <a:t>I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斜体にする/戻す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U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u="sng"/>
                        <a:t>アンダーライン</a:t>
                      </a:r>
                      <a:r>
                        <a:rPr lang="ja-JP" sz="2000"/>
                        <a:t>の</a:t>
                      </a:r>
                      <a:r>
                        <a:rPr lang="ja-JP" sz="2000" b="1"/>
                        <a:t>U</a:t>
                      </a:r>
                      <a:endParaRPr sz="20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下線をつける/消す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５</a:t>
                      </a:r>
                      <a:endParaRPr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ない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取り消し線をつける/消す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4" name="Google Shape;644;p16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911352" y="4318000"/>
            <a:ext cx="10369296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表示サンプル</a:t>
            </a:r>
            <a:endParaRPr sz="28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　Bold	</a:t>
            </a:r>
            <a:r>
              <a:rPr lang="ja-JP" sz="4000" i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Italic	</a:t>
            </a:r>
            <a:r>
              <a:rPr lang="ja-JP" sz="4000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Under Line</a:t>
            </a:r>
            <a:r>
              <a:rPr lang="ja-JP" sz="4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		</a:t>
            </a:r>
            <a:r>
              <a:rPr lang="ja-JP" sz="4000" strike="sngStrik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取り消し線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a0f9ad4bf86c490_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200" cy="1326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　ー　おまけ 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2" name="Google Shape;652;g6a0f9ad4bf86c490_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53" name="Google Shape;653;g6a0f9ad4bf86c490_0"/>
          <p:cNvGraphicFramePr/>
          <p:nvPr>
            <p:extLst>
              <p:ext uri="{D42A27DB-BD31-4B8C-83A1-F6EECF244321}">
                <p14:modId xmlns:p14="http://schemas.microsoft.com/office/powerpoint/2010/main" val="548055025"/>
              </p:ext>
            </p:extLst>
          </p:nvPr>
        </p:nvGraphicFramePr>
        <p:xfrm>
          <a:off x="911352" y="1553337"/>
          <a:ext cx="10387025" cy="3627210"/>
        </p:xfrm>
        <a:graphic>
          <a:graphicData uri="http://schemas.openxmlformats.org/drawingml/2006/table">
            <a:tbl>
              <a:tblPr firstRow="1">
                <a:noFill/>
                <a:tableStyleId>{9C67F5CB-E9BE-4116-AB4A-C58952BE3D17}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 b="1"/>
                        <a:t>組み合わせ</a:t>
                      </a:r>
                      <a:endParaRPr b="1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 b="1"/>
                        <a:t>覚え方</a:t>
                      </a:r>
                      <a:endParaRPr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 b="1" dirty="0"/>
                        <a:t>機能</a:t>
                      </a:r>
                      <a:endParaRPr b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D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downのD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上のセルを下にコピー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R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rightのR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左のセルを右にコピー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S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saveのS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ファイル保存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F</a:t>
                      </a:r>
                      <a:endParaRPr sz="2000" b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findのF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文字列を検索する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</a:t>
                      </a:r>
                      <a:r>
                        <a:rPr lang="en-US" altLang="ja-JP" sz="2000" b="1" dirty="0"/>
                        <a:t> </a:t>
                      </a:r>
                      <a:r>
                        <a:rPr lang="ja-JP" sz="2000" b="1" dirty="0"/>
                        <a:t>H</a:t>
                      </a:r>
                      <a:endParaRPr sz="2000" b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似た機能のFの隣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文字列を置換する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ja-JP" sz="2000" b="1" dirty="0"/>
                        <a:t>Ctrl ＋</a:t>
                      </a:r>
                      <a:r>
                        <a:rPr lang="en-US" altLang="ja-JP" sz="2000" b="1" dirty="0"/>
                        <a:t> N</a:t>
                      </a:r>
                      <a:endParaRPr sz="2000" b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2000" dirty="0"/>
                        <a:t>new</a:t>
                      </a:r>
                      <a:r>
                        <a:rPr lang="ja-JP" altLang="en-US" sz="2000" dirty="0"/>
                        <a:t>の</a:t>
                      </a:r>
                      <a:r>
                        <a:rPr lang="en-US" altLang="ja-JP" sz="2000" dirty="0"/>
                        <a:t>N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000" dirty="0"/>
                        <a:t>新しいファイルを作成する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60876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 :</a:t>
                      </a:r>
                      <a:endParaRPr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特になし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現在時刻をセルに入力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b="1" dirty="0"/>
                        <a:t>Ctrl ＋ ;</a:t>
                      </a:r>
                      <a:endParaRPr sz="2000" b="1" dirty="0"/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特になし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 dirty="0"/>
                        <a:t>今日の日付をセルに入力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7"/>
          <p:cNvSpPr txBox="1">
            <a:spLocks noGrp="1"/>
          </p:cNvSpPr>
          <p:nvPr>
            <p:ph type="title"/>
          </p:nvPr>
        </p:nvSpPr>
        <p:spPr>
          <a:xfrm>
            <a:off x="899149" y="137150"/>
            <a:ext cx="69675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移動関係①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9" name="Google Shape;659;p17"/>
          <p:cNvSpPr txBox="1">
            <a:spLocks noGrp="1"/>
          </p:cNvSpPr>
          <p:nvPr>
            <p:ph type="body" idx="1"/>
          </p:nvPr>
        </p:nvSpPr>
        <p:spPr>
          <a:xfrm>
            <a:off x="899159" y="2026920"/>
            <a:ext cx="3633973" cy="390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赤いセルにカーソル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緑のセルは空白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>
                <a:latin typeface="Meiryo UI" panose="020B0604030504040204" pitchFamily="50" charset="-128"/>
                <a:ea typeface="Meiryo UI" panose="020B0604030504040204" pitchFamily="50" charset="-128"/>
              </a:rPr>
              <a:t>Ctrl＋矢印キーの挙動</a:t>
            </a:r>
            <a:endParaRPr sz="2400" b="1" u="sng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押した方向の、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最後にデータがあるセルまで移動</a:t>
            </a:r>
            <a:endParaRPr b="1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60" name="Google Shape;660;p1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45544" y="2026603"/>
            <a:ext cx="6727715" cy="39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7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7554519" y="3092450"/>
            <a:ext cx="2569362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63" name="Google Shape;663;p17"/>
          <p:cNvSpPr/>
          <p:nvPr/>
        </p:nvSpPr>
        <p:spPr>
          <a:xfrm rot="5400000">
            <a:off x="5916536" y="4505325"/>
            <a:ext cx="2493798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64" name="Google Shape;664;p17"/>
          <p:cNvSpPr/>
          <p:nvPr/>
        </p:nvSpPr>
        <p:spPr>
          <a:xfrm rot="10800000">
            <a:off x="5682511" y="3092450"/>
            <a:ext cx="108966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65" name="Google Shape;665;p17"/>
          <p:cNvSpPr/>
          <p:nvPr/>
        </p:nvSpPr>
        <p:spPr>
          <a:xfrm rot="-5400000">
            <a:off x="6682702" y="2481696"/>
            <a:ext cx="961467" cy="1674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66" name="Google Shape;666;p17"/>
          <p:cNvSpPr/>
          <p:nvPr/>
        </p:nvSpPr>
        <p:spPr>
          <a:xfrm>
            <a:off x="7554519" y="1534161"/>
            <a:ext cx="1119581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37960" y="155869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Ctrl＋↑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7" name="Google Shape;667;p17"/>
          <p:cNvSpPr/>
          <p:nvPr/>
        </p:nvSpPr>
        <p:spPr>
          <a:xfrm>
            <a:off x="10285019" y="2592666"/>
            <a:ext cx="1119581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37960" y="155869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Ctrl＋→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8" name="Google Shape;668;p17"/>
          <p:cNvSpPr/>
          <p:nvPr/>
        </p:nvSpPr>
        <p:spPr>
          <a:xfrm>
            <a:off x="8248931" y="5846522"/>
            <a:ext cx="1119581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107382" y="-42842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Ctrl＋↓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9" name="Google Shape;669;p17"/>
          <p:cNvSpPr/>
          <p:nvPr/>
        </p:nvSpPr>
        <p:spPr>
          <a:xfrm>
            <a:off x="5107760" y="3805079"/>
            <a:ext cx="1119581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5027" y="-162965"/>
                </a:lnTo>
                <a:lnTo>
                  <a:pt x="46436" y="-219475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Ctrl＋←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45544" y="2026603"/>
            <a:ext cx="6727715" cy="39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8"/>
          <p:cNvSpPr txBox="1">
            <a:spLocks noGrp="1"/>
          </p:cNvSpPr>
          <p:nvPr>
            <p:ph type="title"/>
          </p:nvPr>
        </p:nvSpPr>
        <p:spPr>
          <a:xfrm>
            <a:off x="899147" y="137150"/>
            <a:ext cx="79557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移動関係②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6" name="Google Shape;676;p18"/>
          <p:cNvSpPr txBox="1">
            <a:spLocks noGrp="1"/>
          </p:cNvSpPr>
          <p:nvPr>
            <p:ph type="body" idx="1"/>
          </p:nvPr>
        </p:nvSpPr>
        <p:spPr>
          <a:xfrm>
            <a:off x="939800" y="2026920"/>
            <a:ext cx="3605744" cy="390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Home単体</a:t>
            </a:r>
            <a:br>
              <a:rPr 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同一行のA列まで移動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Ctrl ＋ Home</a:t>
            </a:r>
            <a:br>
              <a:rPr 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A1セルに移動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Ctrl ＋ End</a:t>
            </a:r>
            <a:br>
              <a:rPr 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　書式設定orデータがある</a:t>
            </a:r>
            <a:br>
              <a:rPr 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　一番右下セルに固定移動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※End単体は使いません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7" name="Google Shape;677;p18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8" name="Google Shape;678;p18"/>
          <p:cNvSpPr/>
          <p:nvPr/>
        </p:nvSpPr>
        <p:spPr>
          <a:xfrm rot="10800000">
            <a:off x="5147841" y="3175477"/>
            <a:ext cx="193040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79" name="Google Shape;679;p18"/>
          <p:cNvSpPr/>
          <p:nvPr/>
        </p:nvSpPr>
        <p:spPr>
          <a:xfrm rot="-9238593">
            <a:off x="5111693" y="2641649"/>
            <a:ext cx="2267089" cy="1674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80" name="Google Shape;680;p18"/>
          <p:cNvSpPr/>
          <p:nvPr/>
        </p:nvSpPr>
        <p:spPr>
          <a:xfrm>
            <a:off x="7821219" y="1617188"/>
            <a:ext cx="1678381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164174" y="279512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 ＋Home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1" name="Google Shape;681;p18"/>
          <p:cNvSpPr/>
          <p:nvPr/>
        </p:nvSpPr>
        <p:spPr>
          <a:xfrm>
            <a:off x="4419420" y="3937982"/>
            <a:ext cx="962840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5027" y="-162965"/>
                </a:lnTo>
                <a:lnTo>
                  <a:pt x="86006" y="-228307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Home</a:t>
            </a:r>
            <a:endParaRPr sz="1800" b="1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5192325" y="1593526"/>
            <a:ext cx="1188600" cy="36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2565" y="186780"/>
                </a:lnTo>
              </a:path>
            </a:pathLst>
          </a:custGeom>
          <a:gradFill>
            <a:gsLst>
              <a:gs pos="0">
                <a:srgbClr val="F56365"/>
              </a:gs>
              <a:gs pos="50000">
                <a:srgbClr val="FA4043"/>
              </a:gs>
              <a:gs pos="100000">
                <a:srgbClr val="E32E32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A1セル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3" name="Google Shape;683;p18"/>
          <p:cNvSpPr/>
          <p:nvPr/>
        </p:nvSpPr>
        <p:spPr>
          <a:xfrm rot="2175203">
            <a:off x="6985268" y="4394130"/>
            <a:ext cx="4137986" cy="1674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84" name="Google Shape;684;p18"/>
          <p:cNvSpPr/>
          <p:nvPr/>
        </p:nvSpPr>
        <p:spPr>
          <a:xfrm>
            <a:off x="9678467" y="6084062"/>
            <a:ext cx="1472133" cy="3451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5424" y="-114391"/>
                </a:lnTo>
                <a:lnTo>
                  <a:pt x="48302" y="-117912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 ＋End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目次 </a:t>
            </a:r>
            <a:endParaRPr/>
          </a:p>
        </p:txBody>
      </p:sp>
      <p:sp>
        <p:nvSpPr>
          <p:cNvPr id="450" name="Google Shape;450;p2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395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概要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オフィスソフト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1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Excel編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1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Word編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WINDOWS機能</a:t>
            </a:r>
            <a:endParaRPr lang="en-US" altLang="ja-JP"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おまけ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最後に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451" name="Google Shape;451;p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9"/>
          <p:cNvSpPr txBox="1"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移動関係③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0" name="Google Shape;690;p19"/>
          <p:cNvSpPr txBox="1">
            <a:spLocks noGrp="1"/>
          </p:cNvSpPr>
          <p:nvPr>
            <p:ph type="body" idx="1"/>
          </p:nvPr>
        </p:nvSpPr>
        <p:spPr>
          <a:xfrm>
            <a:off x="939799" y="2026925"/>
            <a:ext cx="5280025" cy="3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Ctrl＋Page Up/Down</a:t>
            </a:r>
            <a:endParaRPr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→シートの移動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Page Up/Down単体</a:t>
            </a:r>
            <a:endParaRPr sz="2400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→画面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内</a:t>
            </a: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スクロール</a:t>
            </a:r>
            <a:b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sz="2400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1" name="Google Shape;691;p19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9629BCA-7370-7933-0BD4-FB9C3266DFB9}"/>
              </a:ext>
            </a:extLst>
          </p:cNvPr>
          <p:cNvGrpSpPr/>
          <p:nvPr/>
        </p:nvGrpSpPr>
        <p:grpSpPr>
          <a:xfrm>
            <a:off x="6219825" y="2128759"/>
            <a:ext cx="5113731" cy="3240563"/>
            <a:chOff x="5600700" y="2128759"/>
            <a:chExt cx="5113731" cy="3240563"/>
          </a:xfrm>
        </p:grpSpPr>
        <p:sp>
          <p:nvSpPr>
            <p:cNvPr id="692" name="Google Shape;692;p19"/>
            <p:cNvSpPr/>
            <p:nvPr/>
          </p:nvSpPr>
          <p:spPr>
            <a:xfrm>
              <a:off x="8312150" y="2128759"/>
              <a:ext cx="2402281" cy="4172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7284"/>
                <a:gd name="adj6" fmla="val -17723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1800" b="1" dirty="0">
                  <a:solidFill>
                    <a:schemeClr val="l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Arial"/>
                </a:rPr>
                <a:t>Ctrl + Page Down</a:t>
              </a:r>
              <a:endParaRPr sz="1800" b="1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pic>
          <p:nvPicPr>
            <p:cNvPr id="693" name="Google Shape;693;p19"/>
            <p:cNvPicPr preferRelativeResize="0"/>
            <p:nvPr/>
          </p:nvPicPr>
          <p:blipFill rotWithShape="1">
            <a:blip r:embed="rId3">
              <a:alphaModFix/>
            </a:blip>
            <a:srcRect l="18215" r="19413"/>
            <a:stretch/>
          </p:blipFill>
          <p:spPr>
            <a:xfrm>
              <a:off x="5600700" y="2880836"/>
              <a:ext cx="3547669" cy="109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" name="Google Shape;694;p19"/>
            <p:cNvSpPr/>
            <p:nvPr/>
          </p:nvSpPr>
          <p:spPr>
            <a:xfrm>
              <a:off x="7473950" y="2997200"/>
              <a:ext cx="990600" cy="6477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accent1"/>
            </a:solidFill>
            <a:ln w="12700" cap="flat" cmpd="sng">
              <a:solidFill>
                <a:srgbClr val="2B4B4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 rot="10800000">
              <a:off x="6361181" y="3855086"/>
              <a:ext cx="990600" cy="6477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accent1"/>
            </a:solidFill>
            <a:ln w="12700" cap="flat" cmpd="sng">
              <a:solidFill>
                <a:srgbClr val="2B4B4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5846369" y="4952049"/>
              <a:ext cx="2122881" cy="417273"/>
            </a:xfrm>
            <a:prstGeom prst="borderCallout2">
              <a:avLst>
                <a:gd name="adj1" fmla="val 18750"/>
                <a:gd name="adj2" fmla="val -8333"/>
                <a:gd name="adj3" fmla="val -118210"/>
                <a:gd name="adj4" fmla="val -7245"/>
                <a:gd name="adj5" fmla="val -152291"/>
                <a:gd name="adj6" fmla="val 22431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1800" b="1" dirty="0">
                  <a:solidFill>
                    <a:schemeClr val="l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Arial"/>
                </a:rPr>
                <a:t>Ctrl + Page Up</a:t>
              </a:r>
              <a:endParaRPr sz="1800" b="1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0"/>
          <p:cNvSpPr txBox="1">
            <a:spLocks noGrp="1"/>
          </p:cNvSpPr>
          <p:nvPr>
            <p:ph type="title"/>
          </p:nvPr>
        </p:nvSpPr>
        <p:spPr>
          <a:xfrm>
            <a:off x="893076" y="72525"/>
            <a:ext cx="109269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挿入/削除,　行列選択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2" name="Google Shape;702;p20"/>
          <p:cNvSpPr txBox="1">
            <a:spLocks noGrp="1"/>
          </p:cNvSpPr>
          <p:nvPr>
            <p:ph type="body" idx="1"/>
          </p:nvPr>
        </p:nvSpPr>
        <p:spPr>
          <a:xfrm>
            <a:off x="912281" y="1493737"/>
            <a:ext cx="54447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セルの挿入	</a:t>
            </a: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Ctrl ＋ [+]</a:t>
            </a:r>
            <a:endParaRPr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セルの削除	</a:t>
            </a: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Ctrl ＋ [-]</a:t>
            </a:r>
            <a:endParaRPr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ja-JP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※下図のポップアップが出るので挙動を選択</a:t>
            </a:r>
            <a:endParaRPr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03" name="Google Shape;70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281" y="2971956"/>
            <a:ext cx="2977092" cy="308416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0"/>
          <p:cNvSpPr txBox="1">
            <a:spLocks noGrp="1"/>
          </p:cNvSpPr>
          <p:nvPr>
            <p:ph type="sldNum" idx="12"/>
          </p:nvPr>
        </p:nvSpPr>
        <p:spPr>
          <a:xfrm>
            <a:off x="912281" y="6246625"/>
            <a:ext cx="280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5" name="Google Shape;705;p20"/>
          <p:cNvSpPr txBox="1"/>
          <p:nvPr/>
        </p:nvSpPr>
        <p:spPr>
          <a:xfrm>
            <a:off x="5753769" y="1493732"/>
            <a:ext cx="5888036" cy="9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行全体の選択		</a:t>
            </a:r>
            <a:r>
              <a:rPr lang="ja-JP" sz="24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Shift + Space</a:t>
            </a:r>
            <a:endParaRPr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列全体の選択		</a:t>
            </a:r>
            <a:r>
              <a:rPr lang="ja-JP" sz="24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Ctrl + Space</a:t>
            </a:r>
            <a:endParaRPr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ja-JP" sz="20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※日本語入力状態だと行選択はできません</a:t>
            </a:r>
            <a:endParaRPr sz="20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706" name="Google Shape;706;p20"/>
          <p:cNvGrpSpPr/>
          <p:nvPr/>
        </p:nvGrpSpPr>
        <p:grpSpPr>
          <a:xfrm>
            <a:off x="5753769" y="2983339"/>
            <a:ext cx="4234703" cy="3176161"/>
            <a:chOff x="5753769" y="3173839"/>
            <a:chExt cx="4234703" cy="3176161"/>
          </a:xfrm>
        </p:grpSpPr>
        <p:pic>
          <p:nvPicPr>
            <p:cNvPr id="707" name="Google Shape;707;p20"/>
            <p:cNvPicPr preferRelativeResize="0"/>
            <p:nvPr/>
          </p:nvPicPr>
          <p:blipFill rotWithShape="1">
            <a:blip r:embed="rId4">
              <a:alphaModFix/>
            </a:blip>
            <a:srcRect l="-29" t="25186" r="44329" b="37724"/>
            <a:stretch/>
          </p:blipFill>
          <p:spPr>
            <a:xfrm>
              <a:off x="5753769" y="3173840"/>
              <a:ext cx="4234703" cy="3084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20"/>
            <p:cNvSpPr/>
            <p:nvPr/>
          </p:nvSpPr>
          <p:spPr>
            <a:xfrm>
              <a:off x="7937500" y="3173839"/>
              <a:ext cx="952705" cy="3176161"/>
            </a:xfrm>
            <a:prstGeom prst="rect">
              <a:avLst/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753769" y="4742636"/>
              <a:ext cx="4234703" cy="235764"/>
            </a:xfrm>
            <a:prstGeom prst="rect">
              <a:avLst/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748" y="2058160"/>
            <a:ext cx="25527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1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フィルター関係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5" name="Google Shape;715;p21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16" name="Google Shape;7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352" y="2058160"/>
            <a:ext cx="4782604" cy="377113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1"/>
          <p:cNvSpPr/>
          <p:nvPr/>
        </p:nvSpPr>
        <p:spPr>
          <a:xfrm>
            <a:off x="893064" y="1943100"/>
            <a:ext cx="4800892" cy="5461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2045352" y="3606800"/>
            <a:ext cx="3648603" cy="76200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6571" y="-170083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フィルターのON/OFF</a:t>
            </a:r>
            <a:endParaRPr sz="18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Ctrl + Shift + L</a:t>
            </a:r>
            <a:endParaRPr sz="2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吹き出し: 折線 2">
            <a:extLst>
              <a:ext uri="{FF2B5EF4-FFF2-40B4-BE49-F238E27FC236}">
                <a16:creationId xmlns:a16="http://schemas.microsoft.com/office/drawing/2014/main" id="{D4A0F723-E13B-E3D0-B76A-6E584056B0CB}"/>
              </a:ext>
            </a:extLst>
          </p:cNvPr>
          <p:cNvSpPr/>
          <p:nvPr/>
        </p:nvSpPr>
        <p:spPr>
          <a:xfrm>
            <a:off x="5839858" y="4535419"/>
            <a:ext cx="2839987" cy="666749"/>
          </a:xfrm>
          <a:prstGeom prst="borderCallout2">
            <a:avLst>
              <a:gd name="adj1" fmla="val -5536"/>
              <a:gd name="adj2" fmla="val 83229"/>
              <a:gd name="adj3" fmla="val -36964"/>
              <a:gd name="adj4" fmla="val 87887"/>
              <a:gd name="adj5" fmla="val -358"/>
              <a:gd name="adj6" fmla="val 122666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8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or Ctrl + Space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チェックの</a:t>
            </a:r>
            <a:r>
              <a:rPr lang="en-US" altLang="ja-JP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ON/OFF</a:t>
            </a:r>
          </a:p>
        </p:txBody>
      </p:sp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82EFCFF7-E960-157C-D7E5-9F950C9C990F}"/>
              </a:ext>
            </a:extLst>
          </p:cNvPr>
          <p:cNvSpPr/>
          <p:nvPr/>
        </p:nvSpPr>
        <p:spPr>
          <a:xfrm>
            <a:off x="5918292" y="2489200"/>
            <a:ext cx="2683120" cy="930275"/>
          </a:xfrm>
          <a:prstGeom prst="borderCallout2">
            <a:avLst>
              <a:gd name="adj1" fmla="val 18750"/>
              <a:gd name="adj2" fmla="val -8333"/>
              <a:gd name="adj3" fmla="val 50491"/>
              <a:gd name="adj4" fmla="val -22635"/>
              <a:gd name="adj5" fmla="val 896"/>
              <a:gd name="adj6" fmla="val -53914"/>
            </a:avLst>
          </a:prstGeom>
          <a:ln w="127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b="1" u="sng" dirty="0"/>
              <a:t>Alt + </a:t>
            </a:r>
            <a:r>
              <a:rPr kumimoji="1" lang="ja-JP" altLang="en-US" sz="1800" b="1" u="sng" dirty="0"/>
              <a:t>↓</a:t>
            </a:r>
            <a:endParaRPr kumimoji="1" lang="en-US" altLang="ja-JP" sz="1800" b="1" u="sng" dirty="0"/>
          </a:p>
          <a:p>
            <a:r>
              <a:rPr kumimoji="1" lang="ja-JP" altLang="en-US" sz="1800" dirty="0"/>
              <a:t>フィルター画面の呼び出し</a:t>
            </a:r>
            <a:br>
              <a:rPr kumimoji="1" lang="en-US" altLang="ja-JP" sz="1800" dirty="0"/>
            </a:br>
            <a:r>
              <a:rPr kumimoji="1" lang="en-US" altLang="ja-JP" sz="1800" dirty="0"/>
              <a:t>※</a:t>
            </a:r>
            <a:r>
              <a:rPr kumimoji="1" lang="ja-JP" altLang="en-US" sz="1800" dirty="0"/>
              <a:t>右図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番外編　アクセスキー機能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26" name="Google Shape;726;p22"/>
          <p:cNvSpPr txBox="1">
            <a:spLocks noGrp="1"/>
          </p:cNvSpPr>
          <p:nvPr>
            <p:ph type="body" idx="1"/>
          </p:nvPr>
        </p:nvSpPr>
        <p:spPr>
          <a:xfrm>
            <a:off x="865625" y="2010550"/>
            <a:ext cx="5319300" cy="4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Altを押すと右図のように</a:t>
            </a:r>
            <a:b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リボンにアルファベットが表示される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例えば[H]を押すとHomeタブが開かれ</a:t>
            </a:r>
            <a:b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右下図のように機能をキー選択できる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27" name="Google Shape;727;p2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28" name="Google Shape;728;p22"/>
          <p:cNvPicPr preferRelativeResize="0"/>
          <p:nvPr/>
        </p:nvPicPr>
        <p:blipFill rotWithShape="1">
          <a:blip r:embed="rId3">
            <a:alphaModFix/>
          </a:blip>
          <a:srcRect r="75311" b="87026"/>
          <a:stretch/>
        </p:blipFill>
        <p:spPr>
          <a:xfrm>
            <a:off x="6096000" y="2010549"/>
            <a:ext cx="5319269" cy="154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2"/>
          <p:cNvPicPr preferRelativeResize="0"/>
          <p:nvPr/>
        </p:nvPicPr>
        <p:blipFill rotWithShape="1">
          <a:blip r:embed="rId4">
            <a:alphaModFix/>
          </a:blip>
          <a:srcRect r="65521" b="80114"/>
          <a:stretch/>
        </p:blipFill>
        <p:spPr>
          <a:xfrm>
            <a:off x="6096001" y="4021524"/>
            <a:ext cx="5319268" cy="16962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BBD92D3-229B-A6F4-9416-FABA8359CBD9}"/>
              </a:ext>
            </a:extLst>
          </p:cNvPr>
          <p:cNvSpPr/>
          <p:nvPr/>
        </p:nvSpPr>
        <p:spPr>
          <a:xfrm>
            <a:off x="6971190" y="2574191"/>
            <a:ext cx="545145" cy="53246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E8BF6EAF-3A76-DB54-395E-612242CE6E9A}"/>
              </a:ext>
            </a:extLst>
          </p:cNvPr>
          <p:cNvCxnSpPr>
            <a:cxnSpLocks/>
          </p:cNvCxnSpPr>
          <p:nvPr/>
        </p:nvCxnSpPr>
        <p:spPr>
          <a:xfrm flipV="1">
            <a:off x="2447925" y="3019425"/>
            <a:ext cx="4358227" cy="14382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ショートカット機能　ー　番外編　アクセスキー機能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27" name="Google Shape;727;p2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0" name="Google Shape;730;p22"/>
          <p:cNvSpPr txBox="1"/>
          <p:nvPr/>
        </p:nvSpPr>
        <p:spPr>
          <a:xfrm>
            <a:off x="770375" y="5448936"/>
            <a:ext cx="937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“</a:t>
            </a:r>
            <a:r>
              <a:rPr lang="ja-JP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使えれば</a:t>
            </a:r>
            <a:r>
              <a:rPr lang="ja-JP" altLang="en-US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”</a:t>
            </a:r>
            <a:r>
              <a:rPr lang="ja-JP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ほぼすべての機能をキーボードだけで高速で使用可能に！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45783E49-E329-51E6-A37F-FFB5E500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03755"/>
              </p:ext>
            </p:extLst>
          </p:nvPr>
        </p:nvGraphicFramePr>
        <p:xfrm>
          <a:off x="911352" y="1919377"/>
          <a:ext cx="8775846" cy="3240064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925282">
                  <a:extLst>
                    <a:ext uri="{9D8B030D-6E8A-4147-A177-3AD203B41FA5}">
                      <a16:colId xmlns:a16="http://schemas.microsoft.com/office/drawing/2014/main" val="2000456717"/>
                    </a:ext>
                  </a:extLst>
                </a:gridCol>
                <a:gridCol w="2925282">
                  <a:extLst>
                    <a:ext uri="{9D8B030D-6E8A-4147-A177-3AD203B41FA5}">
                      <a16:colId xmlns:a16="http://schemas.microsoft.com/office/drawing/2014/main" val="1012754134"/>
                    </a:ext>
                  </a:extLst>
                </a:gridCol>
                <a:gridCol w="2925282">
                  <a:extLst>
                    <a:ext uri="{9D8B030D-6E8A-4147-A177-3AD203B41FA5}">
                      <a16:colId xmlns:a16="http://schemas.microsoft.com/office/drawing/2014/main" val="4058391999"/>
                    </a:ext>
                  </a:extLst>
                </a:gridCol>
              </a:tblGrid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押す順序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覚え方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用途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713203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</a:t>
                      </a:r>
                      <a:r>
                        <a:rPr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,H ,B ,A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Border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All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選択範囲に罫線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847033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,O ,C ,A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覚え方なし（特殊なアクセス方法）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列幅の自動調整　</a:t>
                      </a:r>
                      <a:r>
                        <a:rPr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※</a:t>
                      </a:r>
                      <a:r>
                        <a:rPr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使用頻度高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85171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,W ,F ,F</a:t>
                      </a:r>
                      <a:r>
                        <a:rPr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 　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Window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Fix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Fix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画面固定の</a:t>
                      </a:r>
                      <a:r>
                        <a:rPr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ON/OFF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3855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,H ,F ,C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Font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Color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フォントの色変更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884133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,H ,M ,M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Merge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Merge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セルの結合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70492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,H ,M ,U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Merge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Unmerge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セルの結合解除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204632"/>
                  </a:ext>
                </a:extLst>
              </a:tr>
              <a:tr h="405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Alt ,H ,E ,F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Home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 err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clEar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→ 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Format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書式のクリア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64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7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"/>
          <p:cNvSpPr txBox="1"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EXCEL編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6" name="Google Shape;736;p23"/>
          <p:cNvSpPr txBox="1">
            <a:spLocks noGrp="1"/>
          </p:cNvSpPr>
          <p:nvPr>
            <p:ph type="body" idx="1"/>
          </p:nvPr>
        </p:nvSpPr>
        <p:spPr>
          <a:xfrm>
            <a:off x="899160" y="2586990"/>
            <a:ext cx="10210800" cy="168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ja-JP" sz="4000">
                <a:latin typeface="Meiryo UI" panose="020B0604030504040204" pitchFamily="50" charset="-128"/>
                <a:ea typeface="Meiryo UI" panose="020B0604030504040204" pitchFamily="50" charset="-128"/>
              </a:rPr>
              <a:t>数式編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7" name="Google Shape;737;p23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4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これだけ覚えれば基本的にOKな</a:t>
            </a:r>
            <a:r>
              <a:rPr lang="ja-JP" sz="40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数式３つ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44" name="Google Shape;744;p24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sng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数値集計用の数式</a:t>
            </a:r>
            <a:endParaRPr sz="2400" b="0" i="0" u="sng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SUM, AVERAGE, COUNT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marR="0" lvl="1" indent="-215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75707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sng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条件で結果を変えるための数式</a:t>
            </a:r>
            <a:endParaRPr sz="2400" b="0" i="0" u="sng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IF, SUMIF, COUNTIF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marR="0" lvl="1" indent="-215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ja-JP" sz="2400" b="0" i="0" u="sng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別の場所から対応した値を引っ張ってくる数式</a:t>
            </a:r>
            <a:endParaRPr sz="2400" b="0" i="0" u="sng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800100" marR="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VLOOKUP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45" name="Google Shape;745;p2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26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46" name="Google Shape;746;p24"/>
          <p:cNvSpPr/>
          <p:nvPr/>
        </p:nvSpPr>
        <p:spPr>
          <a:xfrm>
            <a:off x="5804348" y="2003025"/>
            <a:ext cx="4129800" cy="54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48922" y="149760"/>
                </a:lnTo>
              </a:path>
            </a:pathLst>
          </a:custGeom>
          <a:solidFill>
            <a:schemeClr val="accent3"/>
          </a:solidFill>
          <a:ln w="12700" cap="flat" cmpd="sng">
            <a:solidFill>
              <a:srgbClr val="6640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数式名は基本的に英語の意味と対応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7" name="Google Shape;747;p24"/>
          <p:cNvSpPr/>
          <p:nvPr/>
        </p:nvSpPr>
        <p:spPr>
          <a:xfrm>
            <a:off x="3886546" y="5867412"/>
            <a:ext cx="5702400" cy="62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43171" y="-68848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使えると強力な数式、今回は扱いません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8" name="Google Shape;748;p24"/>
          <p:cNvSpPr/>
          <p:nvPr/>
        </p:nvSpPr>
        <p:spPr>
          <a:xfrm>
            <a:off x="911350" y="3224676"/>
            <a:ext cx="5727600" cy="258390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5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数値集計用の数式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55" name="Google Shape;755;p25"/>
          <p:cNvSpPr txBox="1">
            <a:spLocks noGrp="1"/>
          </p:cNvSpPr>
          <p:nvPr>
            <p:ph type="body" idx="1"/>
          </p:nvPr>
        </p:nvSpPr>
        <p:spPr>
          <a:xfrm>
            <a:off x="865631" y="4134662"/>
            <a:ext cx="8324089" cy="143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🖋POINT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marR="0" lvl="0" indent="-228600" algn="l" rtl="0">
              <a:lnSpc>
                <a:spcPct val="8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使い方の欄の数値は</a:t>
            </a:r>
            <a:r>
              <a:rPr lang="ja-JP" sz="28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</a:t>
            </a:r>
            <a:r>
              <a:rPr lang="ja-JP" sz="2800" b="1" i="0" u="none" strike="noStrike" cap="none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1</a:t>
            </a: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や</a:t>
            </a:r>
            <a:r>
              <a:rPr lang="ja-JP" sz="28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B</a:t>
            </a:r>
            <a:r>
              <a:rPr lang="ja-JP" sz="2800" b="1" i="0" u="none" strike="noStrike" cap="none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</a:t>
            </a: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のように</a:t>
            </a:r>
            <a:b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000" b="0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[列を表す</a:t>
            </a:r>
            <a:r>
              <a:rPr lang="ja-JP" sz="2000" b="1" i="0" u="sng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アルファベット</a:t>
            </a:r>
            <a:r>
              <a:rPr lang="ja-JP" sz="2000" b="0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]</a:t>
            </a: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＋</a:t>
            </a:r>
            <a:r>
              <a:rPr lang="ja-JP" sz="2000" b="0" i="0" u="none" strike="noStrike" cap="none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[行を表す</a:t>
            </a:r>
            <a:r>
              <a:rPr lang="ja-JP" sz="2000" b="1" i="0" u="sng" strike="noStrike" cap="none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数字</a:t>
            </a:r>
            <a:r>
              <a:rPr lang="ja-JP" sz="2000" b="0" i="0" u="none" strike="noStrike" cap="none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]</a:t>
            </a: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で表現する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56" name="Google Shape;756;p2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27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757" name="Google Shape;757;p25"/>
          <p:cNvPicPr preferRelativeResize="0"/>
          <p:nvPr/>
        </p:nvPicPr>
        <p:blipFill rotWithShape="1">
          <a:blip r:embed="rId3">
            <a:alphaModFix/>
          </a:blip>
          <a:srcRect l="1045" t="4128" r="1044" b="3669"/>
          <a:stretch/>
        </p:blipFill>
        <p:spPr>
          <a:xfrm>
            <a:off x="865631" y="2080007"/>
            <a:ext cx="8324089" cy="137368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5"/>
          <p:cNvSpPr/>
          <p:nvPr/>
        </p:nvSpPr>
        <p:spPr>
          <a:xfrm>
            <a:off x="6234545" y="4009294"/>
            <a:ext cx="3057237" cy="42487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4924" y="-21847"/>
                </a:lnTo>
                <a:lnTo>
                  <a:pt x="20495" y="-180652"/>
                </a:lnTo>
              </a:path>
            </a:pathLst>
          </a:cu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範囲</a:t>
            </a:r>
            <a:r>
              <a:rPr lang="ja-JP"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：次のページで解説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9" name="Google Shape;759;p25"/>
          <p:cNvSpPr/>
          <p:nvPr/>
        </p:nvSpPr>
        <p:spPr>
          <a:xfrm>
            <a:off x="6795428" y="3151678"/>
            <a:ext cx="1898523" cy="246024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6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数値の表現方法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66" name="Google Shape;766;p26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4905184" cy="61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ja-JP" u="sng">
                <a:latin typeface="Meiryo UI" panose="020B0604030504040204" pitchFamily="50" charset="-128"/>
                <a:ea typeface="Meiryo UI" panose="020B0604030504040204" pitchFamily="50" charset="-128"/>
              </a:rPr>
              <a:t>まとめて扱いたい数値が</a:t>
            </a:r>
            <a:r>
              <a:rPr lang="ja-JP" sz="2400" b="1" u="sng">
                <a:latin typeface="Meiryo UI" panose="020B0604030504040204" pitchFamily="50" charset="-128"/>
                <a:ea typeface="Meiryo UI" panose="020B0604030504040204" pitchFamily="50" charset="-128"/>
              </a:rPr>
              <a:t>飛び飛び場合</a:t>
            </a:r>
            <a:endParaRPr b="1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7" name="Google Shape;767;p26"/>
          <p:cNvSpPr txBox="1">
            <a:spLocks noGrp="1"/>
          </p:cNvSpPr>
          <p:nvPr>
            <p:ph type="body" idx="2"/>
          </p:nvPr>
        </p:nvSpPr>
        <p:spPr>
          <a:xfrm>
            <a:off x="6393054" y="2058669"/>
            <a:ext cx="4905184" cy="61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ja-JP" sz="2000" b="0" i="0" u="sng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まとめて扱いたい数値が</a:t>
            </a:r>
            <a:r>
              <a:rPr lang="ja-JP" sz="2400" b="1" i="0" u="sng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まとまっている場合</a:t>
            </a:r>
            <a:endParaRPr sz="2000" b="1" i="0" u="sng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68" name="Google Shape;768;p26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28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769" name="Google Shape;769;p26"/>
          <p:cNvPicPr preferRelativeResize="0"/>
          <p:nvPr/>
        </p:nvPicPr>
        <p:blipFill rotWithShape="1">
          <a:blip r:embed="rId3">
            <a:alphaModFix/>
          </a:blip>
          <a:srcRect l="2218" t="9026" r="3656" b="6598"/>
          <a:stretch/>
        </p:blipFill>
        <p:spPr>
          <a:xfrm>
            <a:off x="1216140" y="2676236"/>
            <a:ext cx="3657600" cy="1505528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26"/>
          <p:cNvSpPr txBox="1"/>
          <p:nvPr/>
        </p:nvSpPr>
        <p:spPr>
          <a:xfrm>
            <a:off x="911352" y="4555668"/>
            <a:ext cx="4887594" cy="16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表記は　</a:t>
            </a:r>
            <a:r>
              <a:rPr lang="ja-JP" sz="2800" b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A1,B2,C3　</a:t>
            </a:r>
            <a:r>
              <a:rPr lang="ja-JP" sz="2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　　</a:t>
            </a:r>
            <a:endParaRPr sz="28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カンマ（,）で区切る</a:t>
            </a: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71" name="Google Shape;771;p26"/>
          <p:cNvSpPr txBox="1"/>
          <p:nvPr/>
        </p:nvSpPr>
        <p:spPr>
          <a:xfrm>
            <a:off x="6393054" y="4555668"/>
            <a:ext cx="5143164" cy="16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表記は　</a:t>
            </a:r>
            <a:r>
              <a:rPr lang="ja-JP" sz="2800" b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B2:C3　　　</a:t>
            </a:r>
            <a:endParaRPr sz="2800" b="1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まとまりの</a:t>
            </a:r>
            <a:r>
              <a:rPr lang="ja-JP" sz="240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左上</a:t>
            </a: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と</a:t>
            </a:r>
            <a:r>
              <a:rPr lang="ja-JP" sz="240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右下</a:t>
            </a: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をコロン(:)でつなぐ</a:t>
            </a:r>
            <a:endParaRPr sz="20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772" name="Google Shape;772;p26"/>
          <p:cNvPicPr preferRelativeResize="0"/>
          <p:nvPr/>
        </p:nvPicPr>
        <p:blipFill rotWithShape="1">
          <a:blip r:embed="rId4">
            <a:alphaModFix/>
          </a:blip>
          <a:srcRect l="2337" t="7811" r="2991" b="7810"/>
          <a:stretch/>
        </p:blipFill>
        <p:spPr>
          <a:xfrm>
            <a:off x="6715432" y="2676236"/>
            <a:ext cx="4091709" cy="150552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6"/>
          <p:cNvSpPr/>
          <p:nvPr/>
        </p:nvSpPr>
        <p:spPr>
          <a:xfrm>
            <a:off x="7887843" y="3121891"/>
            <a:ext cx="1514763" cy="60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2194" y="69773"/>
                </a:moveTo>
                <a:lnTo>
                  <a:pt x="-25854" y="78864"/>
                </a:lnTo>
                <a:lnTo>
                  <a:pt x="-18683" y="404090"/>
                </a:lnTo>
              </a:path>
            </a:pathLst>
          </a:custGeom>
          <a:solidFill>
            <a:srgbClr val="0070C0">
              <a:alpha val="49803"/>
            </a:srgbClr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74" name="Google Shape;774;p26"/>
          <p:cNvSpPr/>
          <p:nvPr/>
        </p:nvSpPr>
        <p:spPr>
          <a:xfrm>
            <a:off x="9309968" y="3599873"/>
            <a:ext cx="1514763" cy="60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9757" y="78864"/>
                </a:moveTo>
                <a:lnTo>
                  <a:pt x="130000" y="164318"/>
                </a:lnTo>
                <a:lnTo>
                  <a:pt x="-26731" y="316818"/>
                </a:lnTo>
              </a:path>
            </a:pathLst>
          </a:custGeom>
          <a:solidFill>
            <a:srgbClr val="00B050">
              <a:alpha val="49803"/>
            </a:srgbClr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cxnSp>
        <p:nvCxnSpPr>
          <p:cNvPr id="775" name="Google Shape;775;p26"/>
          <p:cNvCxnSpPr/>
          <p:nvPr/>
        </p:nvCxnSpPr>
        <p:spPr>
          <a:xfrm>
            <a:off x="5800438" y="1354401"/>
            <a:ext cx="0" cy="4684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7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補足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82" name="Google Shape;782;p27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10405174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セルの表現方法は$を交えた下記の4種類がある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ja-JP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A1、$A$1、$A1、A$1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本スライドは基本的な内容にとどめるので省略</a:t>
            </a:r>
            <a:endParaRPr sz="24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76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sz="2400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詳しく知りたい方は</a:t>
            </a:r>
            <a:br>
              <a:rPr lang="ja-JP" sz="2400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2400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[絶対参照　エクセル][相対参照　エクセル]などでググりましょう</a:t>
            </a:r>
            <a:endParaRPr sz="2400"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83" name="Google Shape;783;p27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29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"/>
          <p:cNvSpPr txBox="1">
            <a:spLocks noGrp="1"/>
          </p:cNvSpPr>
          <p:nvPr>
            <p:ph type="title"/>
          </p:nvPr>
        </p:nvSpPr>
        <p:spPr>
          <a:xfrm>
            <a:off x="6096000" y="1770553"/>
            <a:ext cx="6096000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8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3大武将のテスト結果を集計しよう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790" name="Google Shape;790;p28"/>
          <p:cNvSpPr txBox="1">
            <a:spLocks noGrp="1"/>
          </p:cNvSpPr>
          <p:nvPr>
            <p:ph type="body" idx="1"/>
          </p:nvPr>
        </p:nvSpPr>
        <p:spPr>
          <a:xfrm>
            <a:off x="7264400" y="2058669"/>
            <a:ext cx="4325265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ja-JP" sz="2400" b="1">
                <a:latin typeface="Meiryo UI" panose="020B0604030504040204" pitchFamily="50" charset="-128"/>
                <a:ea typeface="Meiryo UI" panose="020B0604030504040204" pitchFamily="50" charset="-128"/>
              </a:rPr>
              <a:t>例題</a:t>
            </a:r>
            <a:endParaRPr sz="2400"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下記5項目を求めましょう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武将ごとの合計点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科目ごとの点数平均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科目ごとの受験者人数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全科目での平均点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全科目での受験者人数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91" name="Google Shape;791;p28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30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792" name="Google Shape;792;p28"/>
          <p:cNvPicPr preferRelativeResize="0"/>
          <p:nvPr/>
        </p:nvPicPr>
        <p:blipFill rotWithShape="1">
          <a:blip r:embed="rId3">
            <a:alphaModFix/>
          </a:blip>
          <a:srcRect r="288"/>
          <a:stretch/>
        </p:blipFill>
        <p:spPr>
          <a:xfrm>
            <a:off x="911352" y="2058669"/>
            <a:ext cx="5812721" cy="203304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8"/>
          <p:cNvSpPr txBox="1"/>
          <p:nvPr/>
        </p:nvSpPr>
        <p:spPr>
          <a:xfrm>
            <a:off x="893077" y="4402746"/>
            <a:ext cx="67044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00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織田、豊臣、徳川の3人がテストを受験しました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marR="0" lvl="0" indent="-2000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ja-JP" sz="20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受験しないでさぼった武将もいます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marR="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9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例題の進め方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00" name="Google Shape;800;p29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織田の合計点を求める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国語の平均点を求める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国語の受験者人数を求める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ほかの武将、ほかの科目も</a:t>
            </a:r>
            <a:r>
              <a:rPr lang="ja-JP" sz="20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同様に求める</a:t>
            </a:r>
            <a:endParaRPr sz="20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全科目の平均点数を求める</a:t>
            </a: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 sz="2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受験者の合計人数を求める</a:t>
            </a:r>
            <a:endParaRPr sz="24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01" name="Google Shape;801;p29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31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02" name="Google Shape;802;p29"/>
          <p:cNvSpPr txBox="1"/>
          <p:nvPr/>
        </p:nvSpPr>
        <p:spPr>
          <a:xfrm>
            <a:off x="865630" y="5143500"/>
            <a:ext cx="8324089" cy="9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🖋POINT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ja-JP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　同じ作業を繰り返すときは楽にできる方法を探そう</a:t>
            </a:r>
            <a:endParaRPr sz="2400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１．織田の合計点を求める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09" name="Google Shape;809;p30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10386886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合計を求めるSUMは、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SUM(数値1,数値2,数値3…)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で計算できる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織田の点数が書かれているのはC2からG2までで、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範囲がまとまっているので、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[まとまりの左上]：[まとまりの右下]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と書ける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左上はC2,右下はG2だから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[C2:G2]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と表現できるので…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0" name="Google Shape;810;p3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32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11" name="Google Shape;811;p30"/>
          <p:cNvPicPr preferRelativeResize="0"/>
          <p:nvPr/>
        </p:nvPicPr>
        <p:blipFill rotWithShape="1">
          <a:blip r:embed="rId3">
            <a:alphaModFix/>
          </a:blip>
          <a:srcRect b="55091"/>
          <a:stretch/>
        </p:blipFill>
        <p:spPr>
          <a:xfrm>
            <a:off x="911351" y="3991610"/>
            <a:ext cx="8276056" cy="126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1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２．国語の平均点を求める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18" name="Google Shape;818;p31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平均を求めるAVERAGEは、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AVERAGE(数値1,数値2,数値3…)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国語の点数が書かれているのは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C2からC4までで、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範囲がまとまっているので、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[まとまりの左上]：[まとまりの右下]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と書ける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左上はC2,右下はC4だから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[C2:C4]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と表現できるので…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9" name="Google Shape;819;p31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33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20" name="Google Shape;820;p31"/>
          <p:cNvPicPr preferRelativeResize="0"/>
          <p:nvPr/>
        </p:nvPicPr>
        <p:blipFill rotWithShape="1">
          <a:blip r:embed="rId3">
            <a:alphaModFix/>
          </a:blip>
          <a:srcRect l="6400" r="47477" b="-2"/>
          <a:stretch/>
        </p:blipFill>
        <p:spPr>
          <a:xfrm>
            <a:off x="6410644" y="2058669"/>
            <a:ext cx="4887594" cy="368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３．国語の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受験者人数</a:t>
            </a: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を求める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27" name="Google Shape;827;p32"/>
          <p:cNvSpPr txBox="1">
            <a:spLocks noGrp="1"/>
          </p:cNvSpPr>
          <p:nvPr>
            <p:ph type="body" idx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個数を数えるCOUNTは、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COUNT(数値1,数値2,数値3…)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C2からC4に数値が入っているのが受験者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C2からC4は</a:t>
            </a: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範囲がまとまっているので、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[まとまりの左上]：[まとまりの右下]</a:t>
            </a:r>
            <a:b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と書ける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左上はC2,右下はC4だから</a:t>
            </a:r>
            <a:b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[C2:C4]</a:t>
            </a: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と表現できるので…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8" name="Google Shape;828;p3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34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29" name="Google Shape;829;p32"/>
          <p:cNvPicPr preferRelativeResize="0"/>
          <p:nvPr/>
        </p:nvPicPr>
        <p:blipFill rotWithShape="1">
          <a:blip r:embed="rId3">
            <a:alphaModFix/>
          </a:blip>
          <a:srcRect l="2613" r="51176" b="-2"/>
          <a:stretch/>
        </p:blipFill>
        <p:spPr>
          <a:xfrm>
            <a:off x="6410644" y="2058668"/>
            <a:ext cx="4887594" cy="368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3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４．ほかの武将、ほかの科目も同様に求める　①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36" name="Google Shape;836;p33"/>
          <p:cNvSpPr txBox="1">
            <a:spLocks noGrp="1"/>
          </p:cNvSpPr>
          <p:nvPr>
            <p:ph type="body" idx="1"/>
          </p:nvPr>
        </p:nvSpPr>
        <p:spPr>
          <a:xfrm>
            <a:off x="865631" y="4897502"/>
            <a:ext cx="9372060" cy="138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AutoNum type="arabicPeriod"/>
            </a:pPr>
            <a:r>
              <a:rPr lang="ja-JP" sz="24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コピーしたいセルの右下にマウスを合わせる</a:t>
            </a:r>
            <a:endParaRPr sz="2400" b="1" i="0" u="none" strike="noStrike" cap="none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AutoNum type="arabicPeriod"/>
            </a:pPr>
            <a:r>
              <a:rPr lang="ja-JP" sz="24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マウスカーソルが＋マークになる</a:t>
            </a:r>
            <a:endParaRPr sz="2400" b="1" i="0" u="none" strike="noStrike" cap="none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AutoNum type="arabicPeriod"/>
            </a:pPr>
            <a:r>
              <a:rPr lang="ja-JP" sz="24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コピーしたい方向に引っ張る</a:t>
            </a:r>
            <a:endParaRPr sz="2400" b="1" i="0" u="none" strike="noStrike" cap="none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37" name="Google Shape;837;p33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35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838" name="Google Shape;838;p33"/>
          <p:cNvGrpSpPr/>
          <p:nvPr/>
        </p:nvGrpSpPr>
        <p:grpSpPr>
          <a:xfrm>
            <a:off x="865631" y="1734820"/>
            <a:ext cx="8324813" cy="3039051"/>
            <a:chOff x="865631" y="1734820"/>
            <a:chExt cx="9281669" cy="3388360"/>
          </a:xfrm>
        </p:grpSpPr>
        <p:pic>
          <p:nvPicPr>
            <p:cNvPr id="839" name="Google Shape;839;p33"/>
            <p:cNvPicPr preferRelativeResize="0"/>
            <p:nvPr/>
          </p:nvPicPr>
          <p:blipFill rotWithShape="1">
            <a:blip r:embed="rId3">
              <a:alphaModFix/>
            </a:blip>
            <a:srcRect r="965"/>
            <a:stretch/>
          </p:blipFill>
          <p:spPr>
            <a:xfrm>
              <a:off x="865631" y="1734820"/>
              <a:ext cx="9281669" cy="3388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33"/>
            <p:cNvSpPr/>
            <p:nvPr/>
          </p:nvSpPr>
          <p:spPr>
            <a:xfrm>
              <a:off x="3835400" y="4111752"/>
              <a:ext cx="48387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3835400" y="4568952"/>
              <a:ext cx="48387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842" name="Google Shape;842;p33"/>
            <p:cNvSpPr/>
            <p:nvPr/>
          </p:nvSpPr>
          <p:spPr>
            <a:xfrm rot="5400000">
              <a:off x="8921479" y="3306826"/>
              <a:ext cx="1127252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</p:grpSp>
      <p:sp>
        <p:nvSpPr>
          <p:cNvPr id="843" name="Google Shape;843;p33"/>
          <p:cNvSpPr/>
          <p:nvPr/>
        </p:nvSpPr>
        <p:spPr>
          <a:xfrm>
            <a:off x="8923483" y="2844279"/>
            <a:ext cx="533921" cy="533921"/>
          </a:xfrm>
          <a:prstGeom prst="plus">
            <a:avLst>
              <a:gd name="adj" fmla="val 40313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cxnSp>
        <p:nvCxnSpPr>
          <p:cNvPr id="844" name="Google Shape;844;p33"/>
          <p:cNvCxnSpPr/>
          <p:nvPr/>
        </p:nvCxnSpPr>
        <p:spPr>
          <a:xfrm rot="10800000" flipH="1">
            <a:off x="4089400" y="3349800"/>
            <a:ext cx="5018030" cy="20248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4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４．ほかの武将、ほかの科目も同様に求める　②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51" name="Google Shape;851;p34"/>
          <p:cNvSpPr txBox="1">
            <a:spLocks noGrp="1"/>
          </p:cNvSpPr>
          <p:nvPr>
            <p:ph type="body" idx="1"/>
          </p:nvPr>
        </p:nvSpPr>
        <p:spPr>
          <a:xfrm>
            <a:off x="865631" y="4897502"/>
            <a:ext cx="9372060" cy="138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ja-JP" sz="24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求めた結果が簡単に取得できた！</a:t>
            </a:r>
            <a:endParaRPr sz="24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52" name="Google Shape;852;p3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36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53" name="Google Shape;8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727" y="1758752"/>
            <a:ext cx="8314717" cy="289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5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５．全科目の平均点数を求める</a:t>
            </a:r>
            <a:endParaRPr sz="32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60" name="Google Shape;860;p3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37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727" y="1758752"/>
            <a:ext cx="8314717" cy="289416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5"/>
          <p:cNvSpPr/>
          <p:nvPr/>
        </p:nvSpPr>
        <p:spPr>
          <a:xfrm>
            <a:off x="893064" y="4775200"/>
            <a:ext cx="8060144" cy="14714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1978" y="24949"/>
                </a:moveTo>
                <a:lnTo>
                  <a:pt x="125969" y="-65663"/>
                </a:lnTo>
                <a:lnTo>
                  <a:pt x="117006" y="-130544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対象は図の赤い範囲なので、[C2:G4]と表現できるから…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全科目の平均点数＝AVERAGE(C2:G4)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3" name="Google Shape;863;p35"/>
          <p:cNvSpPr/>
          <p:nvPr/>
        </p:nvSpPr>
        <p:spPr>
          <a:xfrm>
            <a:off x="3086100" y="2573162"/>
            <a:ext cx="4864100" cy="1192774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6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６．受験者の合計人数を求める</a:t>
            </a:r>
            <a:endParaRPr sz="32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70" name="Google Shape;870;p36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38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71" name="Google Shape;8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727" y="1758752"/>
            <a:ext cx="8314717" cy="2894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6"/>
          <p:cNvSpPr/>
          <p:nvPr/>
        </p:nvSpPr>
        <p:spPr>
          <a:xfrm>
            <a:off x="893064" y="4775200"/>
            <a:ext cx="8060144" cy="14714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1978" y="24949"/>
                </a:moveTo>
                <a:lnTo>
                  <a:pt x="125969" y="-65663"/>
                </a:lnTo>
                <a:lnTo>
                  <a:pt x="99611" y="-115008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対象は図の赤い範囲なので、[C2:G4]と表現できるから…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受験人数の合計＝COUNT(C2:G4)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※SUM(C6:G6)でもOK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3086100" y="2573162"/>
            <a:ext cx="4864100" cy="1192774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7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例題の回答</a:t>
            </a:r>
            <a:endParaRPr sz="32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80" name="Google Shape;880;p37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39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81" name="Google Shape;881;p37"/>
          <p:cNvPicPr preferRelativeResize="0"/>
          <p:nvPr/>
        </p:nvPicPr>
        <p:blipFill rotWithShape="1">
          <a:blip r:embed="rId3">
            <a:alphaModFix/>
          </a:blip>
          <a:srcRect r="1179"/>
          <a:stretch/>
        </p:blipFill>
        <p:spPr>
          <a:xfrm>
            <a:off x="893064" y="1570037"/>
            <a:ext cx="8784337" cy="31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7"/>
          <p:cNvSpPr/>
          <p:nvPr/>
        </p:nvSpPr>
        <p:spPr>
          <a:xfrm>
            <a:off x="893064" y="4706422"/>
            <a:ext cx="8060144" cy="15721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1978" y="24949"/>
                </a:moveTo>
                <a:lnTo>
                  <a:pt x="135422" y="-13876"/>
                </a:lnTo>
                <a:lnTo>
                  <a:pt x="129296" y="-6115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まとめて数式紹介をするために今回のような例を出しましたが、</a:t>
            </a: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実を言うと、この表はちょっと違和感があります。</a:t>
            </a:r>
            <a:b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b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4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違和感を覚えた方はSEなどのIT職種に向いているかも？</a:t>
            </a:r>
            <a:endParaRPr sz="2400" b="1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83" name="Google Shape;883;p37"/>
          <p:cNvSpPr/>
          <p:nvPr/>
        </p:nvSpPr>
        <p:spPr>
          <a:xfrm>
            <a:off x="8445500" y="3708400"/>
            <a:ext cx="1231901" cy="4318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84" name="Google Shape;884;p37"/>
          <p:cNvSpPr/>
          <p:nvPr/>
        </p:nvSpPr>
        <p:spPr>
          <a:xfrm rot="-846985">
            <a:off x="7200064" y="3414033"/>
            <a:ext cx="1732871" cy="369332"/>
          </a:xfrm>
          <a:prstGeom prst="wedgeRectCallout">
            <a:avLst>
              <a:gd name="adj1" fmla="val 31517"/>
              <a:gd name="adj2" fmla="val 9890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なんか変だぞ!!</a:t>
            </a:r>
            <a:endParaRPr sz="180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altLang="en-US" sz="2800" b="1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対象者</a:t>
            </a:r>
            <a:endParaRPr sz="2800" b="1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463" name="Google Shape;463;p4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706994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1700"/>
              </a:spcBef>
            </a:pPr>
            <a:r>
              <a:rPr lang="ja-JP" altLang="en-US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コピーと貼り付け</a:t>
            </a: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くらいしかショートカットキーを</a:t>
            </a:r>
            <a:r>
              <a:rPr lang="ja-JP" altLang="en-US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知らない</a:t>
            </a: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人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indent="-342900">
              <a:spcBef>
                <a:spcPts val="500"/>
              </a:spcBef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ちょっとした作業でも時間がかかってしまう人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indent="-342900">
              <a:spcBef>
                <a:spcPts val="500"/>
              </a:spcBef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自発的に学んだり、教わったりした経験がない人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indent="-342900">
              <a:spcBef>
                <a:spcPts val="500"/>
              </a:spcBef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PC操作に自信がある！とは言えない人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342900" indent="-342900">
              <a:spcBef>
                <a:spcPts val="500"/>
              </a:spcBef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快適に仕事ができるようになりたい人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464" name="Google Shape;464;p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8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WORD編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90" name="Google Shape;890;p38"/>
          <p:cNvSpPr txBox="1"/>
          <p:nvPr/>
        </p:nvSpPr>
        <p:spPr>
          <a:xfrm>
            <a:off x="4940301" y="4672583"/>
            <a:ext cx="640715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ja-JP" sz="2800" b="0" cap="none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文章書くだけならWORDを使おう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9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これだけ覚えればOKな機能</a:t>
            </a:r>
            <a:r>
              <a:rPr lang="ja-JP" sz="40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2選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897" name="Google Shape;897;p39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41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898" name="Google Shape;8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16" y="1894014"/>
            <a:ext cx="73723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816" y="3849608"/>
            <a:ext cx="7431051" cy="10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39"/>
          <p:cNvSpPr/>
          <p:nvPr/>
        </p:nvSpPr>
        <p:spPr>
          <a:xfrm>
            <a:off x="1447800" y="2184400"/>
            <a:ext cx="5003800" cy="71120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01" name="Google Shape;901;p39"/>
          <p:cNvSpPr/>
          <p:nvPr/>
        </p:nvSpPr>
        <p:spPr>
          <a:xfrm>
            <a:off x="5673900" y="1544225"/>
            <a:ext cx="5157600" cy="4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30847" y="202736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見出しなどの書式デザインをテンプレから選択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02" name="Google Shape;902;p39"/>
          <p:cNvSpPr/>
          <p:nvPr/>
        </p:nvSpPr>
        <p:spPr>
          <a:xfrm>
            <a:off x="6960350" y="3267260"/>
            <a:ext cx="2374800" cy="4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9951" y="-4796"/>
                </a:lnTo>
                <a:lnTo>
                  <a:pt x="-14558" y="-89759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配色を一括変更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03" name="Google Shape;903;p39"/>
          <p:cNvSpPr/>
          <p:nvPr/>
        </p:nvSpPr>
        <p:spPr>
          <a:xfrm>
            <a:off x="1644500" y="5235325"/>
            <a:ext cx="7634100" cy="71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4841" y="90235"/>
                </a:moveTo>
                <a:lnTo>
                  <a:pt x="-7817" y="4026"/>
                </a:lnTo>
                <a:lnTo>
                  <a:pt x="21673" y="-132392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ホームタブのスタイル機能。見出し１－３と標準だけで良いから使おう</a:t>
            </a:r>
            <a:endParaRPr sz="1800" b="1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書式を変えたいカーソル位置でクリックすれば適用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これだけ覚えればOKなショートカット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09" name="Google Shape;909;p40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文字を揃える位置</a:t>
            </a:r>
            <a:endParaRPr sz="2400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Ctrl + L (Left)</a:t>
            </a: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Ctrl + R (Right)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Ctrl + E (cEnter)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箇条書き</a:t>
            </a:r>
            <a:endParaRPr sz="2400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 algn="l" rtl="0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Ctrl + Shift + L (line)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10" name="Google Shape;910;p4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11" name="Google Shape;911;p40"/>
          <p:cNvSpPr txBox="1"/>
          <p:nvPr/>
        </p:nvSpPr>
        <p:spPr>
          <a:xfrm>
            <a:off x="635375" y="5541000"/>
            <a:ext cx="95307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ja-JP" sz="24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文字の装飾はエクセルと一緒（というか大体のアプリで共通）</a:t>
            </a:r>
            <a:endParaRPr sz="2400" b="1" i="0" u="none" strike="noStrike" cap="none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2" name="Google Shape;909;p40">
            <a:extLst>
              <a:ext uri="{FF2B5EF4-FFF2-40B4-BE49-F238E27FC236}">
                <a16:creationId xmlns:a16="http://schemas.microsoft.com/office/drawing/2014/main" id="{378E5AFF-93DF-34C7-4C59-958B7C4B141A}"/>
              </a:ext>
            </a:extLst>
          </p:cNvPr>
          <p:cNvSpPr txBox="1">
            <a:spLocks/>
          </p:cNvSpPr>
          <p:nvPr/>
        </p:nvSpPr>
        <p:spPr>
          <a:xfrm>
            <a:off x="5400725" y="2333625"/>
            <a:ext cx="3227020" cy="1735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1" indent="0">
              <a:spcBef>
                <a:spcPts val="1700"/>
              </a:spcBef>
              <a:buNone/>
            </a:pP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左揃え</a:t>
            </a:r>
          </a:p>
          <a:p>
            <a:pPr marL="0" lvl="1" indent="0" algn="r">
              <a:spcBef>
                <a:spcPts val="500"/>
              </a:spcBef>
              <a:buNone/>
            </a:pP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右揃え</a:t>
            </a:r>
          </a:p>
          <a:p>
            <a:pPr marL="0" lvl="1" indent="0" algn="ctr">
              <a:spcBef>
                <a:spcPts val="500"/>
              </a:spcBef>
              <a:buNone/>
            </a:pP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中央揃え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6F59B1CE-D7F5-1444-C808-23ED53E7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4581525" cy="3621024"/>
          </a:xfrm>
        </p:spPr>
        <p:txBody>
          <a:bodyPr/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デザイン機能と</a:t>
            </a:r>
            <a:b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スタイル機能で</a:t>
            </a:r>
            <a:b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簡単に読みやすくなる</a:t>
            </a:r>
          </a:p>
        </p:txBody>
      </p:sp>
      <p:sp>
        <p:nvSpPr>
          <p:cNvPr id="9" name="図プレースホルダー 8">
            <a:extLst>
              <a:ext uri="{FF2B5EF4-FFF2-40B4-BE49-F238E27FC236}">
                <a16:creationId xmlns:a16="http://schemas.microsoft.com/office/drawing/2014/main" id="{7B8BD878-75A4-9D91-064E-C565607413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4DAC830-55C8-B191-C0F3-7AA1A2CAB08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6246813"/>
            <a:ext cx="2670175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F459A8-6B61-DA85-7364-C9684CF42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0"/>
          <a:stretch/>
        </p:blipFill>
        <p:spPr>
          <a:xfrm>
            <a:off x="5775189" y="-9144"/>
            <a:ext cx="6416812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1"/>
          <p:cNvSpPr txBox="1">
            <a:spLocks noGrp="1"/>
          </p:cNvSpPr>
          <p:nvPr>
            <p:ph type="title"/>
          </p:nvPr>
        </p:nvSpPr>
        <p:spPr>
          <a:xfrm>
            <a:off x="6096000" y="1770553"/>
            <a:ext cx="6096000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WINDOWS機能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2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これだけ覚えればOK　ショートカット </a:t>
            </a:r>
            <a:r>
              <a:rPr lang="ja-JP" sz="40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３選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23" name="Google Shape;923;p42"/>
          <p:cNvSpPr txBox="1">
            <a:spLocks noGrp="1"/>
          </p:cNvSpPr>
          <p:nvPr>
            <p:ph type="body" idx="1"/>
          </p:nvPr>
        </p:nvSpPr>
        <p:spPr>
          <a:xfrm>
            <a:off x="865624" y="2072650"/>
            <a:ext cx="9459600" cy="3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ja-JP" sz="2800" b="1" i="0" u="sng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Alt + Tab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アクティブアプリの切り替え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800" b="1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 + E (explorer)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フォルダ（エクスプローラ）を開く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800" b="1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Ctrl + W (window)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アクティブなアプリのウィンドウやタブを閉じる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24" name="Google Shape;924;p42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45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F65B67-7B19-E8F3-A969-2412F8BA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23" y="3729334"/>
            <a:ext cx="1416054" cy="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ファイルを閉じる アイコン">
            <a:extLst>
              <a:ext uri="{FF2B5EF4-FFF2-40B4-BE49-F238E27FC236}">
                <a16:creationId xmlns:a16="http://schemas.microsoft.com/office/drawing/2014/main" id="{2902FF04-F459-44A6-DE8C-DB6B4F01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58" y="5113257"/>
            <a:ext cx="854281" cy="85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3F6BFDA-771A-F316-55D5-F55D78123034}"/>
              </a:ext>
            </a:extLst>
          </p:cNvPr>
          <p:cNvGrpSpPr/>
          <p:nvPr/>
        </p:nvGrpSpPr>
        <p:grpSpPr>
          <a:xfrm>
            <a:off x="7082703" y="2499093"/>
            <a:ext cx="2582584" cy="850165"/>
            <a:chOff x="6640082" y="2228851"/>
            <a:chExt cx="3124926" cy="1028699"/>
          </a:xfrm>
        </p:grpSpPr>
        <p:pic>
          <p:nvPicPr>
            <p:cNvPr id="6" name="図 5" descr="黒い背景に白い文字がある&#10;&#10;低い精度で自動的に生成された説明">
              <a:extLst>
                <a:ext uri="{FF2B5EF4-FFF2-40B4-BE49-F238E27FC236}">
                  <a16:creationId xmlns:a16="http://schemas.microsoft.com/office/drawing/2014/main" id="{FCFDD0F1-EB5F-FA87-8682-C662C6089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557" t="13157" r="55902" b="55095"/>
            <a:stretch/>
          </p:blipFill>
          <p:spPr>
            <a:xfrm>
              <a:off x="6640082" y="2228851"/>
              <a:ext cx="1054334" cy="1028699"/>
            </a:xfrm>
            <a:prstGeom prst="rect">
              <a:avLst/>
            </a:prstGeom>
          </p:spPr>
        </p:pic>
        <p:pic>
          <p:nvPicPr>
            <p:cNvPr id="7" name="図 6" descr="黒い背景に白い文字がある&#10;&#10;低い精度で自動的に生成された説明">
              <a:extLst>
                <a:ext uri="{FF2B5EF4-FFF2-40B4-BE49-F238E27FC236}">
                  <a16:creationId xmlns:a16="http://schemas.microsoft.com/office/drawing/2014/main" id="{9BF25AF3-6D75-EFD0-3937-EF5506EB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496" t="54946" r="10963" b="13306"/>
            <a:stretch/>
          </p:blipFill>
          <p:spPr>
            <a:xfrm>
              <a:off x="8710674" y="2228851"/>
              <a:ext cx="1054334" cy="1028699"/>
            </a:xfrm>
            <a:prstGeom prst="rect">
              <a:avLst/>
            </a:prstGeom>
          </p:spPr>
        </p:pic>
        <p:sp>
          <p:nvSpPr>
            <p:cNvPr id="8" name="矢印: ストライプ 7">
              <a:extLst>
                <a:ext uri="{FF2B5EF4-FFF2-40B4-BE49-F238E27FC236}">
                  <a16:creationId xmlns:a16="http://schemas.microsoft.com/office/drawing/2014/main" id="{36816A2F-B814-6F05-3F54-D2FA66D7CD55}"/>
                </a:ext>
              </a:extLst>
            </p:cNvPr>
            <p:cNvSpPr/>
            <p:nvPr/>
          </p:nvSpPr>
          <p:spPr>
            <a:xfrm>
              <a:off x="7771152" y="2370672"/>
              <a:ext cx="839134" cy="361952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矢印: ストライプ 8">
              <a:extLst>
                <a:ext uri="{FF2B5EF4-FFF2-40B4-BE49-F238E27FC236}">
                  <a16:creationId xmlns:a16="http://schemas.microsoft.com/office/drawing/2014/main" id="{A7B6FB74-9E73-309F-B6E6-E5CA8AE6D72C}"/>
                </a:ext>
              </a:extLst>
            </p:cNvPr>
            <p:cNvSpPr/>
            <p:nvPr/>
          </p:nvSpPr>
          <p:spPr>
            <a:xfrm rot="10800000">
              <a:off x="7771152" y="2788544"/>
              <a:ext cx="839134" cy="361952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3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ALT + TAB　について補足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31" name="Google Shape;931;p43"/>
          <p:cNvSpPr txBox="1">
            <a:spLocks noGrp="1"/>
          </p:cNvSpPr>
          <p:nvPr>
            <p:ph type="body" idx="1"/>
          </p:nvPr>
        </p:nvSpPr>
        <p:spPr>
          <a:xfrm>
            <a:off x="865631" y="2072640"/>
            <a:ext cx="9129269" cy="172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ja-JP" sz="2800" b="0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アプリ間を</a:t>
            </a:r>
            <a:r>
              <a:rPr lang="ja-JP" altLang="en-US" sz="2800" b="0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高速に</a:t>
            </a:r>
            <a:r>
              <a:rPr lang="ja-JP" sz="2800" b="0" i="0" u="sng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移動するショートカット</a:t>
            </a:r>
            <a:endParaRPr sz="2800" b="0" i="0" u="sng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7142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例）メモ帳に書かれた文字をExcelに1行ずつ貼り付け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32" name="Google Shape;932;p43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46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37" name="Google Shape;937;p43"/>
          <p:cNvSpPr txBox="1"/>
          <p:nvPr/>
        </p:nvSpPr>
        <p:spPr>
          <a:xfrm>
            <a:off x="4318829" y="4418138"/>
            <a:ext cx="173099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Alt + Tab</a:t>
            </a:r>
            <a:endParaRPr sz="2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050" name="Picture 2" descr="Excelロゴ">
            <a:extLst>
              <a:ext uri="{FF2B5EF4-FFF2-40B4-BE49-F238E27FC236}">
                <a16:creationId xmlns:a16="http://schemas.microsoft.com/office/drawing/2014/main" id="{9D5ACECA-E6E4-1C26-9CE5-DE4EFEFA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58" y="3764490"/>
            <a:ext cx="1870697" cy="1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DE1C4-7548-2B61-C91C-788E639E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22" y="3717906"/>
            <a:ext cx="1917281" cy="191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矢印: ストライプ 1">
            <a:extLst>
              <a:ext uri="{FF2B5EF4-FFF2-40B4-BE49-F238E27FC236}">
                <a16:creationId xmlns:a16="http://schemas.microsoft.com/office/drawing/2014/main" id="{E0913E62-F626-B128-3F35-5BA91261AE76}"/>
              </a:ext>
            </a:extLst>
          </p:cNvPr>
          <p:cNvSpPr/>
          <p:nvPr/>
        </p:nvSpPr>
        <p:spPr>
          <a:xfrm>
            <a:off x="3482530" y="4094408"/>
            <a:ext cx="3403600" cy="41455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ストライプ 2">
            <a:extLst>
              <a:ext uri="{FF2B5EF4-FFF2-40B4-BE49-F238E27FC236}">
                <a16:creationId xmlns:a16="http://schemas.microsoft.com/office/drawing/2014/main" id="{8C6B422C-5888-818B-A025-B2DCFE6B5BC3}"/>
              </a:ext>
            </a:extLst>
          </p:cNvPr>
          <p:cNvSpPr/>
          <p:nvPr/>
        </p:nvSpPr>
        <p:spPr>
          <a:xfrm rot="10800000">
            <a:off x="3482530" y="4778984"/>
            <a:ext cx="3403600" cy="41455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Google Shape;933;p43">
            <a:extLst>
              <a:ext uri="{FF2B5EF4-FFF2-40B4-BE49-F238E27FC236}">
                <a16:creationId xmlns:a16="http://schemas.microsoft.com/office/drawing/2014/main" id="{94662770-F35E-F735-17E5-D793DCA1895D}"/>
              </a:ext>
            </a:extLst>
          </p:cNvPr>
          <p:cNvSpPr txBox="1"/>
          <p:nvPr/>
        </p:nvSpPr>
        <p:spPr>
          <a:xfrm>
            <a:off x="4851400" y="5258458"/>
            <a:ext cx="2186948" cy="400069"/>
          </a:xfrm>
          <a:prstGeom prst="borderCallout2">
            <a:avLst>
              <a:gd name="adj1" fmla="val 21266"/>
              <a:gd name="adj2" fmla="val 104926"/>
              <a:gd name="adj3" fmla="val -69119"/>
              <a:gd name="adj4" fmla="val 108655"/>
              <a:gd name="adj5" fmla="val -108670"/>
              <a:gd name="adj6" fmla="val 13313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altLang="en-US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貼り付けて次の行へ</a:t>
            </a:r>
          </a:p>
        </p:txBody>
      </p:sp>
      <p:sp>
        <p:nvSpPr>
          <p:cNvPr id="933" name="Google Shape;933;p43"/>
          <p:cNvSpPr txBox="1"/>
          <p:nvPr/>
        </p:nvSpPr>
        <p:spPr>
          <a:xfrm>
            <a:off x="3287637" y="3609287"/>
            <a:ext cx="2346771" cy="4000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9700"/>
              <a:gd name="adj6" fmla="val -39747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文字を選択してコピー</a:t>
            </a:r>
            <a:endParaRPr sz="20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3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altLang="en-US" sz="2800" b="1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ウィンドウの移動</a:t>
            </a:r>
            <a:endParaRPr sz="2800" b="1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32" name="Google Shape;932;p43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47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895F7F7-C0EA-BC39-4BD6-B968249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1600" indent="0">
              <a:buNone/>
            </a:pPr>
            <a:r>
              <a:rPr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デスクトップのソフトをマウスで移動させるのは絶対にやめよう</a:t>
            </a:r>
            <a:endParaRPr lang="en-US" altLang="ja-JP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endParaRPr lang="en-US" altLang="ja-JP" sz="1000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キー 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+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← 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 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↑ 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 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→ 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 </a:t>
            </a:r>
            <a:r>
              <a:rPr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r>
              <a:rPr lang="en-US" altLang="ja-JP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</a:p>
          <a:p>
            <a:pPr marL="101600" indent="0">
              <a:buNone/>
            </a:pPr>
            <a:endParaRPr lang="en-US" altLang="ja-JP" sz="2800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r>
              <a:rPr lang="en-US" altLang="ja-JP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説明画像を作るのがめんどくさいので</a:t>
            </a:r>
            <a:br>
              <a:rPr lang="en-US" altLang="ja-JP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 とりあえずやってみてください</a:t>
            </a:r>
            <a:endParaRPr lang="en-US" altLang="ja-JP" sz="2800" b="1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36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4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フォルダ操作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45" name="Google Shape;945;p44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48</a:t>
            </a:fld>
            <a:endParaRPr sz="1400" b="1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52" name="Google Shape;952;p44"/>
          <p:cNvSpPr txBox="1"/>
          <p:nvPr/>
        </p:nvSpPr>
        <p:spPr>
          <a:xfrm>
            <a:off x="882083" y="5652560"/>
            <a:ext cx="73856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※Ctrl + L でアドレスバーにフォーカス</a:t>
            </a:r>
            <a:endParaRPr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969" name="グループ化 968">
            <a:extLst>
              <a:ext uri="{FF2B5EF4-FFF2-40B4-BE49-F238E27FC236}">
                <a16:creationId xmlns:a16="http://schemas.microsoft.com/office/drawing/2014/main" id="{969AB55D-2400-2C3B-55F2-1ECDD8160796}"/>
              </a:ext>
            </a:extLst>
          </p:cNvPr>
          <p:cNvGrpSpPr/>
          <p:nvPr/>
        </p:nvGrpSpPr>
        <p:grpSpPr>
          <a:xfrm>
            <a:off x="1169591" y="1924050"/>
            <a:ext cx="8192303" cy="3604482"/>
            <a:chOff x="998141" y="1628775"/>
            <a:chExt cx="8192303" cy="360448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CB432B6-76F2-F845-FE81-1C365509BC78}"/>
                </a:ext>
              </a:extLst>
            </p:cNvPr>
            <p:cNvGrpSpPr/>
            <p:nvPr/>
          </p:nvGrpSpPr>
          <p:grpSpPr>
            <a:xfrm>
              <a:off x="998141" y="2179004"/>
              <a:ext cx="5166518" cy="2484422"/>
              <a:chOff x="1130919" y="1981012"/>
              <a:chExt cx="5166518" cy="2484422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3F5C215E-5A8B-FC89-E2D6-C85824FAC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27"/>
              <a:stretch/>
            </p:blipFill>
            <p:spPr>
              <a:xfrm>
                <a:off x="2608768" y="1981012"/>
                <a:ext cx="1653895" cy="781238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854FA996-1FA0-8174-8D44-5D8D42893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802" y="1981012"/>
                <a:ext cx="1552635" cy="1063218"/>
              </a:xfrm>
              <a:prstGeom prst="rect">
                <a:avLst/>
              </a:prstGeom>
            </p:spPr>
          </p:pic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13AFDA4-8F3E-8461-5CC2-AD949F917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0919" y="1981012"/>
                <a:ext cx="995710" cy="354406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57991079-92CE-6358-0645-C8B0B326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802" y="3402216"/>
                <a:ext cx="1552635" cy="1063218"/>
              </a:xfrm>
              <a:prstGeom prst="rect">
                <a:avLst/>
              </a:prstGeom>
            </p:spPr>
          </p:pic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6B72EB8C-9D31-EAAA-60B1-D480B286A9D6}"/>
                  </a:ext>
                </a:extLst>
              </p:cNvPr>
              <p:cNvCxnSpPr/>
              <p:nvPr/>
            </p:nvCxnSpPr>
            <p:spPr>
              <a:xfrm>
                <a:off x="2072814" y="2190750"/>
                <a:ext cx="5359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5D5AFDE0-783C-5C3C-9437-7E61D6EBE284}"/>
                  </a:ext>
                </a:extLst>
              </p:cNvPr>
              <p:cNvCxnSpPr/>
              <p:nvPr/>
            </p:nvCxnSpPr>
            <p:spPr>
              <a:xfrm>
                <a:off x="4208848" y="2190750"/>
                <a:ext cx="5359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E1079D18-383C-F62D-251F-2B72D3C76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848" y="2504204"/>
                <a:ext cx="620327" cy="132484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グループ化 937">
              <a:extLst>
                <a:ext uri="{FF2B5EF4-FFF2-40B4-BE49-F238E27FC236}">
                  <a16:creationId xmlns:a16="http://schemas.microsoft.com/office/drawing/2014/main" id="{E1AFCA0C-E08F-B51A-CBC3-D09A614505E3}"/>
                </a:ext>
              </a:extLst>
            </p:cNvPr>
            <p:cNvGrpSpPr/>
            <p:nvPr/>
          </p:nvGrpSpPr>
          <p:grpSpPr>
            <a:xfrm>
              <a:off x="1212610" y="1719468"/>
              <a:ext cx="3656199" cy="2601702"/>
              <a:chOff x="1212610" y="1719468"/>
              <a:chExt cx="3656199" cy="2601702"/>
            </a:xfrm>
          </p:grpSpPr>
          <p:sp>
            <p:nvSpPr>
              <p:cNvPr id="929" name="矢印: 折線 928">
                <a:extLst>
                  <a:ext uri="{FF2B5EF4-FFF2-40B4-BE49-F238E27FC236}">
                    <a16:creationId xmlns:a16="http://schemas.microsoft.com/office/drawing/2014/main" id="{E69E2A24-C7CF-ABAB-443F-CCF561F7A6AB}"/>
                  </a:ext>
                </a:extLst>
              </p:cNvPr>
              <p:cNvSpPr/>
              <p:nvPr/>
            </p:nvSpPr>
            <p:spPr>
              <a:xfrm rot="10800000" flipH="1">
                <a:off x="2878729" y="2960241"/>
                <a:ext cx="1733295" cy="1360929"/>
              </a:xfrm>
              <a:prstGeom prst="bentArrow">
                <a:avLst>
                  <a:gd name="adj1" fmla="val 7586"/>
                  <a:gd name="adj2" fmla="val 13918"/>
                  <a:gd name="adj3" fmla="val 24208"/>
                  <a:gd name="adj4" fmla="val 43750"/>
                </a:avLst>
              </a:prstGeom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矢印: 折線 30">
                <a:extLst>
                  <a:ext uri="{FF2B5EF4-FFF2-40B4-BE49-F238E27FC236}">
                    <a16:creationId xmlns:a16="http://schemas.microsoft.com/office/drawing/2014/main" id="{2ED6F081-3C92-43DC-2D6D-77EA4194FFA8}"/>
                  </a:ext>
                </a:extLst>
              </p:cNvPr>
              <p:cNvSpPr/>
              <p:nvPr/>
            </p:nvSpPr>
            <p:spPr>
              <a:xfrm rot="10800000" flipH="1">
                <a:off x="1683686" y="2540328"/>
                <a:ext cx="792303" cy="354406"/>
              </a:xfrm>
              <a:prstGeom prst="bentArrow">
                <a:avLst/>
              </a:prstGeom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8" name="矢印: 折線 927">
                <a:extLst>
                  <a:ext uri="{FF2B5EF4-FFF2-40B4-BE49-F238E27FC236}">
                    <a16:creationId xmlns:a16="http://schemas.microsoft.com/office/drawing/2014/main" id="{398802E1-C5C7-B556-D902-893FC53AABA0}"/>
                  </a:ext>
                </a:extLst>
              </p:cNvPr>
              <p:cNvSpPr/>
              <p:nvPr/>
            </p:nvSpPr>
            <p:spPr>
              <a:xfrm rot="5400000" flipH="1" flipV="1">
                <a:off x="3568737" y="2781678"/>
                <a:ext cx="855931" cy="1230647"/>
              </a:xfrm>
              <a:prstGeom prst="bentArrow">
                <a:avLst>
                  <a:gd name="adj1" fmla="val 12785"/>
                  <a:gd name="adj2" fmla="val 25000"/>
                  <a:gd name="adj3" fmla="val 25000"/>
                  <a:gd name="adj4" fmla="val 43750"/>
                </a:avLst>
              </a:prstGeom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矢印: 右 930">
                <a:extLst>
                  <a:ext uri="{FF2B5EF4-FFF2-40B4-BE49-F238E27FC236}">
                    <a16:creationId xmlns:a16="http://schemas.microsoft.com/office/drawing/2014/main" id="{CFAB4DCC-FBCF-0CA0-EDFF-CDA4BBBF0BEF}"/>
                  </a:ext>
                </a:extLst>
              </p:cNvPr>
              <p:cNvSpPr/>
              <p:nvPr/>
            </p:nvSpPr>
            <p:spPr>
              <a:xfrm>
                <a:off x="4129885" y="2482673"/>
                <a:ext cx="482139" cy="21951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2" name="テキスト ボックス 931">
                <a:extLst>
                  <a:ext uri="{FF2B5EF4-FFF2-40B4-BE49-F238E27FC236}">
                    <a16:creationId xmlns:a16="http://schemas.microsoft.com/office/drawing/2014/main" id="{E24345DB-C205-2D8B-A2D4-5F67E04ECD5E}"/>
                  </a:ext>
                </a:extLst>
              </p:cNvPr>
              <p:cNvSpPr txBox="1"/>
              <p:nvPr/>
            </p:nvSpPr>
            <p:spPr>
              <a:xfrm>
                <a:off x="1212610" y="2533709"/>
                <a:ext cx="62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①</a:t>
                </a:r>
              </a:p>
            </p:txBody>
          </p:sp>
          <p:sp>
            <p:nvSpPr>
              <p:cNvPr id="933" name="テキスト ボックス 932">
                <a:extLst>
                  <a:ext uri="{FF2B5EF4-FFF2-40B4-BE49-F238E27FC236}">
                    <a16:creationId xmlns:a16="http://schemas.microsoft.com/office/drawing/2014/main" id="{15EAFFB6-2172-8C89-12B5-F920E1BDB9AC}"/>
                  </a:ext>
                </a:extLst>
              </p:cNvPr>
              <p:cNvSpPr txBox="1"/>
              <p:nvPr/>
            </p:nvSpPr>
            <p:spPr>
              <a:xfrm>
                <a:off x="2461849" y="3619588"/>
                <a:ext cx="62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②</a:t>
                </a:r>
              </a:p>
            </p:txBody>
          </p:sp>
          <p:sp>
            <p:nvSpPr>
              <p:cNvPr id="934" name="テキスト ボックス 933">
                <a:extLst>
                  <a:ext uri="{FF2B5EF4-FFF2-40B4-BE49-F238E27FC236}">
                    <a16:creationId xmlns:a16="http://schemas.microsoft.com/office/drawing/2014/main" id="{88422EE6-94BB-BE06-0729-C19CADA9FC5F}"/>
                  </a:ext>
                </a:extLst>
              </p:cNvPr>
              <p:cNvSpPr txBox="1"/>
              <p:nvPr/>
            </p:nvSpPr>
            <p:spPr>
              <a:xfrm>
                <a:off x="3686549" y="3209179"/>
                <a:ext cx="62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③</a:t>
                </a:r>
              </a:p>
            </p:txBody>
          </p:sp>
          <p:sp>
            <p:nvSpPr>
              <p:cNvPr id="935" name="テキスト ボックス 934">
                <a:extLst>
                  <a:ext uri="{FF2B5EF4-FFF2-40B4-BE49-F238E27FC236}">
                    <a16:creationId xmlns:a16="http://schemas.microsoft.com/office/drawing/2014/main" id="{B411ABBC-14EA-D7B3-302C-F4F5F58B53EA}"/>
                  </a:ext>
                </a:extLst>
              </p:cNvPr>
              <p:cNvSpPr txBox="1"/>
              <p:nvPr/>
            </p:nvSpPr>
            <p:spPr>
              <a:xfrm>
                <a:off x="4189572" y="2650353"/>
                <a:ext cx="62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④</a:t>
                </a:r>
              </a:p>
            </p:txBody>
          </p:sp>
          <p:sp>
            <p:nvSpPr>
              <p:cNvPr id="936" name="矢印: 環状 935">
                <a:extLst>
                  <a:ext uri="{FF2B5EF4-FFF2-40B4-BE49-F238E27FC236}">
                    <a16:creationId xmlns:a16="http://schemas.microsoft.com/office/drawing/2014/main" id="{0A36965B-5169-6A36-C292-0CE88D76C875}"/>
                  </a:ext>
                </a:extLst>
              </p:cNvPr>
              <p:cNvSpPr/>
              <p:nvPr/>
            </p:nvSpPr>
            <p:spPr>
              <a:xfrm flipH="1">
                <a:off x="3873099" y="1719468"/>
                <a:ext cx="995710" cy="897641"/>
              </a:xfrm>
              <a:prstGeom prst="circular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7" name="矢印: 環状 936">
                <a:extLst>
                  <a:ext uri="{FF2B5EF4-FFF2-40B4-BE49-F238E27FC236}">
                    <a16:creationId xmlns:a16="http://schemas.microsoft.com/office/drawing/2014/main" id="{AD561C49-3DD0-1B30-0343-D4AA886EDB34}"/>
                  </a:ext>
                </a:extLst>
              </p:cNvPr>
              <p:cNvSpPr/>
              <p:nvPr/>
            </p:nvSpPr>
            <p:spPr>
              <a:xfrm flipH="1">
                <a:off x="1728475" y="1721299"/>
                <a:ext cx="995710" cy="897641"/>
              </a:xfrm>
              <a:prstGeom prst="circular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9" name="正方形/長方形 938">
              <a:extLst>
                <a:ext uri="{FF2B5EF4-FFF2-40B4-BE49-F238E27FC236}">
                  <a16:creationId xmlns:a16="http://schemas.microsoft.com/office/drawing/2014/main" id="{04BB51FA-4AAD-93D1-9556-D207D4938B42}"/>
                </a:ext>
              </a:extLst>
            </p:cNvPr>
            <p:cNvSpPr/>
            <p:nvPr/>
          </p:nvSpPr>
          <p:spPr>
            <a:xfrm>
              <a:off x="7463356" y="2173474"/>
              <a:ext cx="1727088" cy="723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400" b="1" u="sng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Alt + </a:t>
              </a:r>
              <a:r>
                <a:rPr kumimoji="1" lang="ja-JP" altLang="en-US" sz="2400" b="1" u="sng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↑</a:t>
              </a:r>
              <a:endParaRPr kumimoji="1" lang="en-US" altLang="ja-JP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8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上の階層に移動</a:t>
              </a:r>
            </a:p>
          </p:txBody>
        </p:sp>
        <p:sp>
          <p:nvSpPr>
            <p:cNvPr id="940" name="正方形/長方形 939">
              <a:extLst>
                <a:ext uri="{FF2B5EF4-FFF2-40B4-BE49-F238E27FC236}">
                  <a16:creationId xmlns:a16="http://schemas.microsoft.com/office/drawing/2014/main" id="{92062E19-E1DE-FC5E-0C93-1770A972C8FE}"/>
                </a:ext>
              </a:extLst>
            </p:cNvPr>
            <p:cNvSpPr/>
            <p:nvPr/>
          </p:nvSpPr>
          <p:spPr>
            <a:xfrm>
              <a:off x="7263331" y="3597630"/>
              <a:ext cx="1927113" cy="723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400" b="1" u="sng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Alt + </a:t>
              </a:r>
              <a:r>
                <a:rPr kumimoji="1" lang="ja-JP" altLang="en-US" sz="2400" b="1" u="sng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←</a:t>
              </a:r>
              <a:endParaRPr kumimoji="1" lang="en-US" altLang="ja-JP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8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直前の階層に移動</a:t>
              </a:r>
            </a:p>
          </p:txBody>
        </p:sp>
        <p:cxnSp>
          <p:nvCxnSpPr>
            <p:cNvPr id="942" name="直線コネクタ 941">
              <a:extLst>
                <a:ext uri="{FF2B5EF4-FFF2-40B4-BE49-F238E27FC236}">
                  <a16:creationId xmlns:a16="http://schemas.microsoft.com/office/drawing/2014/main" id="{89EFCF89-A469-325B-88DF-2A0FDDC2F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341" y="4321170"/>
              <a:ext cx="1698259" cy="90805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7" name="直線コネクタ 956">
              <a:extLst>
                <a:ext uri="{FF2B5EF4-FFF2-40B4-BE49-F238E27FC236}">
                  <a16:creationId xmlns:a16="http://schemas.microsoft.com/office/drawing/2014/main" id="{442EAD54-CACC-7218-50F0-E75EC01FB81B}"/>
                </a:ext>
              </a:extLst>
            </p:cNvPr>
            <p:cNvCxnSpPr/>
            <p:nvPr/>
          </p:nvCxnSpPr>
          <p:spPr>
            <a:xfrm flipH="1" flipV="1">
              <a:off x="6248400" y="1628775"/>
              <a:ext cx="1133475" cy="759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線矢印コネクタ 961">
              <a:extLst>
                <a:ext uri="{FF2B5EF4-FFF2-40B4-BE49-F238E27FC236}">
                  <a16:creationId xmlns:a16="http://schemas.microsoft.com/office/drawing/2014/main" id="{5B732AEF-BA3D-A12E-8962-86ABC691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9878" y="1628775"/>
              <a:ext cx="1438522" cy="239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線矢印コネクタ 965">
              <a:extLst>
                <a:ext uri="{FF2B5EF4-FFF2-40B4-BE49-F238E27FC236}">
                  <a16:creationId xmlns:a16="http://schemas.microsoft.com/office/drawing/2014/main" id="{A0DD6468-E80D-98A0-18DB-8CA033316B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329964"/>
              <a:ext cx="1828357" cy="903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7136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WINDOWS</a:t>
            </a:r>
            <a:r>
              <a:rPr lang="ja-JP" sz="2800" b="1" i="0" u="none" strike="noStrike" cap="none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最強機能　</a:t>
            </a: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ー　</a:t>
            </a:r>
            <a:r>
              <a:rPr lang="ja-JP" sz="36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仮想デスクトップ</a:t>
            </a:r>
            <a:endParaRPr sz="36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59" name="Google Shape;959;p45"/>
          <p:cNvSpPr txBox="1">
            <a:spLocks noGrp="1"/>
          </p:cNvSpPr>
          <p:nvPr>
            <p:ph type="body" idx="1"/>
          </p:nvPr>
        </p:nvSpPr>
        <p:spPr>
          <a:xfrm>
            <a:off x="865625" y="2072650"/>
            <a:ext cx="10117200" cy="30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ja-JP" sz="3400" b="1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だまされたと思って下記手順をお試しください</a:t>
            </a:r>
            <a:endParaRPr sz="3400" b="1" i="0" u="none" strike="noStrike" cap="none" dirty="0"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ja-JP" sz="2400" b="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 </a:t>
            </a:r>
            <a:r>
              <a:rPr lang="ja-JP" sz="2400" b="1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 + Tab</a:t>
            </a:r>
            <a:r>
              <a:rPr lang="ja-JP" sz="2400" b="0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　</a:t>
            </a:r>
            <a:endParaRPr lang="en-US" altLang="ja-JP" sz="2400" b="0" i="0" u="none" strike="noStrike" cap="none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ja-JP" sz="2400" b="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画面上部に[デスクトップ１]と[新しいデスクトップ]が表示される</a:t>
            </a:r>
            <a:endParaRPr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ja-JP" sz="2400" b="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適当なウィンドウを[新しいデスクトップ]にドラッグ＆ドロップ</a:t>
            </a:r>
            <a:endParaRPr sz="2400" i="0" u="none" strike="noStrike" cap="none" dirty="0"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altLang="ja-JP" sz="2400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 </a:t>
            </a:r>
            <a:r>
              <a:rPr lang="en-US" altLang="ja-JP" sz="2400" b="1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</a:t>
            </a:r>
            <a:r>
              <a:rPr lang="ja-JP" sz="2400" b="1" i="0" u="none" strike="noStrike" cap="none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in + Ctrl + [← or →]</a:t>
            </a:r>
            <a:r>
              <a:rPr lang="ja-JP" sz="2400" b="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でデスクトップ間移動</a:t>
            </a:r>
            <a:endParaRPr sz="2400" b="0" i="0" u="none" strike="noStrike" cap="none" dirty="0"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ja-JP" sz="2400" b="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「さっき開いてたアレどこ行ったっけ...？」と無縁に</a:t>
            </a:r>
            <a:endParaRPr sz="2400" b="0" i="0" u="none" strike="noStrike" cap="none" dirty="0"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60" name="Google Shape;960;p4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49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61" name="Google Shape;961;p45"/>
          <p:cNvSpPr txBox="1"/>
          <p:nvPr/>
        </p:nvSpPr>
        <p:spPr>
          <a:xfrm>
            <a:off x="865630" y="5153061"/>
            <a:ext cx="918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</a:t>
            </a:r>
            <a:r>
              <a:rPr lang="ja-JP" sz="20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 + Ctrl + D </a:t>
            </a:r>
            <a: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を押してもデスクトップが増えます</a:t>
            </a:r>
            <a:b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</a:t>
            </a:r>
            <a:r>
              <a:rPr lang="ja-JP" sz="20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Win + Ctrl + F4 </a:t>
            </a:r>
            <a:r>
              <a:rPr lang="ja-JP" sz="20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を押すとデスクトップが減ります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学ぶメリット</a:t>
            </a:r>
            <a:endParaRPr sz="2800" b="1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471" name="Google Shape;471;p5"/>
          <p:cNvSpPr txBox="1">
            <a:spLocks noGrp="1"/>
          </p:cNvSpPr>
          <p:nvPr>
            <p:ph type="body" idx="1"/>
          </p:nvPr>
        </p:nvSpPr>
        <p:spPr>
          <a:xfrm>
            <a:off x="865625" y="2072650"/>
            <a:ext cx="8786100" cy="3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PC操作に気を取られないので仕事が早くなる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もたつかなくなるので本筋の作業へ集中できるようになる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転職して他の会社に行っても一生使えるスキルが身につく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しょうもないPC操作でとやかく言われなくなる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数字の扱い方の基本が身につく</a:t>
            </a: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作業に適した</a:t>
            </a:r>
            <a:r>
              <a:rPr lang="ja-JP" altLang="en-US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ソフト</a:t>
            </a:r>
            <a: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を選択できるようになる</a:t>
            </a:r>
            <a:br>
              <a:rPr lang="ja-JP" sz="2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400" b="0" i="0" u="none" strike="noStrike" cap="none" dirty="0">
                <a:solidFill>
                  <a:srgbClr val="AEABAB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（エクセルで文章書くべからず）　　　　　　　　　　　　　　　　　	                                                                      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etc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228600" marR="0" lvl="0" indent="-127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472" name="Google Shape;472;p5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79a9724dee_0_0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4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ja-JP" sz="36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仮想デスクトップ活用事例（受電時）</a:t>
            </a:r>
            <a:endParaRPr sz="36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68" name="Google Shape;968;g279a9724dee_0_0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50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69" name="Google Shape;969;g279a9724dee_0_0"/>
          <p:cNvSpPr txBox="1">
            <a:spLocks noGrp="1"/>
          </p:cNvSpPr>
          <p:nvPr>
            <p:ph type="body" idx="1"/>
          </p:nvPr>
        </p:nvSpPr>
        <p:spPr>
          <a:xfrm>
            <a:off x="893064" y="1815815"/>
            <a:ext cx="15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ja-JP" b="1">
                <a:latin typeface="Meiryo UI" panose="020B0604030504040204" pitchFamily="50" charset="-128"/>
                <a:ea typeface="Meiryo UI" panose="020B0604030504040204" pitchFamily="50" charset="-128"/>
              </a:rPr>
              <a:t>デスクトップ１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0" name="Google Shape;970;g279a9724dee_0_0"/>
          <p:cNvSpPr txBox="1"/>
          <p:nvPr/>
        </p:nvSpPr>
        <p:spPr>
          <a:xfrm>
            <a:off x="5653315" y="1815815"/>
            <a:ext cx="15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ja-JP" sz="20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デスクトップ2</a:t>
            </a:r>
            <a:endParaRPr sz="20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71" name="Google Shape;971;g279a9724dee_0_0"/>
          <p:cNvSpPr/>
          <p:nvPr/>
        </p:nvSpPr>
        <p:spPr>
          <a:xfrm>
            <a:off x="893075" y="3250975"/>
            <a:ext cx="1949400" cy="1015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5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Teams</a:t>
            </a:r>
            <a:endParaRPr sz="1500" b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72" name="Google Shape;972;g279a9724dee_0_0"/>
          <p:cNvSpPr/>
          <p:nvPr/>
        </p:nvSpPr>
        <p:spPr>
          <a:xfrm>
            <a:off x="2931134" y="3250975"/>
            <a:ext cx="1949400" cy="1015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5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作業用デスクトップ</a:t>
            </a:r>
            <a:endParaRPr sz="1100" b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3" name="Google Shape;973;g279a9724dee_0_0"/>
          <p:cNvSpPr/>
          <p:nvPr/>
        </p:nvSpPr>
        <p:spPr>
          <a:xfrm>
            <a:off x="5653325" y="3250977"/>
            <a:ext cx="1949400" cy="1015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5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OMEGA/SIGMA</a:t>
            </a:r>
            <a:endParaRPr sz="15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74" name="Google Shape;974;g279a9724dee_0_0"/>
          <p:cNvSpPr/>
          <p:nvPr/>
        </p:nvSpPr>
        <p:spPr>
          <a:xfrm>
            <a:off x="7691384" y="3250977"/>
            <a:ext cx="1949400" cy="1015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5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エスカレくん</a:t>
            </a:r>
            <a:br>
              <a:rPr lang="ja-JP" sz="15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15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K-navi</a:t>
            </a:r>
            <a:endParaRPr sz="1500" b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975" name="Google Shape;975;g279a9724dee_0_0"/>
          <p:cNvSpPr/>
          <p:nvPr/>
        </p:nvSpPr>
        <p:spPr>
          <a:xfrm>
            <a:off x="6405874" y="4899525"/>
            <a:ext cx="2784600" cy="36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384" y="-68972"/>
                </a:lnTo>
                <a:lnTo>
                  <a:pt x="-3433" y="-324208"/>
                </a:lnTo>
              </a:path>
            </a:pathLst>
          </a:custGeom>
          <a:solidFill>
            <a:schemeClr val="accent5"/>
          </a:solidFill>
          <a:ln w="12700" cap="flat" cmpd="sng">
            <a:solidFill>
              <a:srgbClr val="6954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入電時は定番配置で応対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6" name="Google Shape;976;g279a9724dee_0_0"/>
          <p:cNvSpPr/>
          <p:nvPr/>
        </p:nvSpPr>
        <p:spPr>
          <a:xfrm>
            <a:off x="782125" y="4899525"/>
            <a:ext cx="4347900" cy="36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2630" y="-68972"/>
                </a:moveTo>
                <a:lnTo>
                  <a:pt x="-5164" y="-194930"/>
                </a:lnTo>
                <a:lnTo>
                  <a:pt x="16270" y="-347420"/>
                </a:lnTo>
              </a:path>
            </a:pathLst>
          </a:custGeom>
          <a:solidFill>
            <a:schemeClr val="accent5"/>
          </a:solidFill>
          <a:ln w="12700" cap="flat" cmpd="sng">
            <a:solidFill>
              <a:srgbClr val="6954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受け待ち時はTeamsを確認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ほかの作業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77" name="Google Shape;977;g279a9724dee_0_0"/>
          <p:cNvCxnSpPr/>
          <p:nvPr/>
        </p:nvCxnSpPr>
        <p:spPr>
          <a:xfrm>
            <a:off x="5294775" y="1553125"/>
            <a:ext cx="0" cy="48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g279a9724dee_0_0"/>
          <p:cNvSpPr/>
          <p:nvPr/>
        </p:nvSpPr>
        <p:spPr>
          <a:xfrm>
            <a:off x="2781704" y="2317013"/>
            <a:ext cx="5026141" cy="70980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Ctrl + Win + [ ← or → ]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AB2656-6D04-BCFA-A5EA-97139434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よく見かけるやつ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605F72-CF0A-8D36-74F6-8FE1DE792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39"/>
            <a:ext cx="5994273" cy="3899535"/>
          </a:xfrm>
        </p:spPr>
        <p:txBody>
          <a:bodyPr/>
          <a:lstStyle/>
          <a:p>
            <a:pPr marL="101600" indent="0">
              <a:buNone/>
            </a:pPr>
            <a:r>
              <a:rPr kumimoji="1" lang="en-US" altLang="ja-JP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操作をしているとよく見かける謎のアルファベット</a:t>
            </a:r>
            <a:endParaRPr kumimoji="1" lang="en-US" altLang="ja-JP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そのまま表示されているアルファベットを押す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Alt + 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表示されているアルファベット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殆どの場合、上記のいずれかで該当部分に反応する</a:t>
            </a:r>
            <a:endParaRPr kumimoji="1" lang="en-US" altLang="ja-JP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8FE117-E841-7AB2-44BD-7C5FAD4E9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950ADAA-28E9-45AF-1736-74FB71B2F722}"/>
              </a:ext>
            </a:extLst>
          </p:cNvPr>
          <p:cNvGrpSpPr/>
          <p:nvPr/>
        </p:nvGrpSpPr>
        <p:grpSpPr>
          <a:xfrm>
            <a:off x="7075170" y="180975"/>
            <a:ext cx="2505075" cy="6486757"/>
            <a:chOff x="6684645" y="180975"/>
            <a:chExt cx="2505075" cy="648675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7E98EEA-4657-CF73-AD2A-7D494BA96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" t="1292" r="5524" b="2272"/>
            <a:stretch/>
          </p:blipFill>
          <p:spPr>
            <a:xfrm>
              <a:off x="6684645" y="180975"/>
              <a:ext cx="2505075" cy="6430772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DEAE02FE-42F9-7654-9D53-8EC3D1D9AF71}"/>
                </a:ext>
              </a:extLst>
            </p:cNvPr>
            <p:cNvSpPr/>
            <p:nvPr/>
          </p:nvSpPr>
          <p:spPr>
            <a:xfrm>
              <a:off x="7375652" y="46166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9C7787E7-5F80-8933-C708-EF2928B9931E}"/>
                </a:ext>
              </a:extLst>
            </p:cNvPr>
            <p:cNvSpPr/>
            <p:nvPr/>
          </p:nvSpPr>
          <p:spPr>
            <a:xfrm>
              <a:off x="7251827" y="72836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78B7AD1F-EDE2-0158-2286-162B8B647DBF}"/>
                </a:ext>
              </a:extLst>
            </p:cNvPr>
            <p:cNvSpPr/>
            <p:nvPr/>
          </p:nvSpPr>
          <p:spPr>
            <a:xfrm>
              <a:off x="8099552" y="159514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3B9364B2-3CC7-87B0-5C26-FBF4E500DB54}"/>
                </a:ext>
              </a:extLst>
            </p:cNvPr>
            <p:cNvSpPr/>
            <p:nvPr/>
          </p:nvSpPr>
          <p:spPr>
            <a:xfrm>
              <a:off x="7556627" y="18808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3EFAFE66-836F-1C8C-0FF4-051A765038AE}"/>
                </a:ext>
              </a:extLst>
            </p:cNvPr>
            <p:cNvSpPr/>
            <p:nvPr/>
          </p:nvSpPr>
          <p:spPr>
            <a:xfrm>
              <a:off x="7204202" y="21856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4F296C00-6EFC-7C77-01D2-A95CD7B2015D}"/>
                </a:ext>
              </a:extLst>
            </p:cNvPr>
            <p:cNvSpPr/>
            <p:nvPr/>
          </p:nvSpPr>
          <p:spPr>
            <a:xfrm>
              <a:off x="7223252" y="246191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E9A766A4-44A2-2619-2DDD-85E0A45A8D17}"/>
                </a:ext>
              </a:extLst>
            </p:cNvPr>
            <p:cNvSpPr/>
            <p:nvPr/>
          </p:nvSpPr>
          <p:spPr>
            <a:xfrm>
              <a:off x="7737602" y="27190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91496ACE-D299-F93B-79E9-281DDBCC31DD}"/>
                </a:ext>
              </a:extLst>
            </p:cNvPr>
            <p:cNvSpPr/>
            <p:nvPr/>
          </p:nvSpPr>
          <p:spPr>
            <a:xfrm>
              <a:off x="7394702" y="328106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416324DE-06AD-F754-3132-3F254AF8C5F3}"/>
                </a:ext>
              </a:extLst>
            </p:cNvPr>
            <p:cNvSpPr/>
            <p:nvPr/>
          </p:nvSpPr>
          <p:spPr>
            <a:xfrm>
              <a:off x="7413752" y="35572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A80650DD-2DAC-75B6-339E-15A4533FD325}"/>
                </a:ext>
              </a:extLst>
            </p:cNvPr>
            <p:cNvSpPr/>
            <p:nvPr/>
          </p:nvSpPr>
          <p:spPr>
            <a:xfrm>
              <a:off x="8604377" y="38620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7410FCDE-528D-1614-EEE1-B0E5825E7D2D}"/>
                </a:ext>
              </a:extLst>
            </p:cNvPr>
            <p:cNvSpPr/>
            <p:nvPr/>
          </p:nvSpPr>
          <p:spPr>
            <a:xfrm>
              <a:off x="7613777" y="414784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47E3F2C2-CC78-7FC6-6D8D-3D06E1D7AF46}"/>
                </a:ext>
              </a:extLst>
            </p:cNvPr>
            <p:cNvSpPr/>
            <p:nvPr/>
          </p:nvSpPr>
          <p:spPr>
            <a:xfrm>
              <a:off x="7451852" y="441454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1EE0053-CCCF-E586-7A63-6C53877E737D}"/>
                </a:ext>
              </a:extLst>
            </p:cNvPr>
            <p:cNvSpPr/>
            <p:nvPr/>
          </p:nvSpPr>
          <p:spPr>
            <a:xfrm>
              <a:off x="7718552" y="471934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1FF68FA8-9C25-1F4C-0EDD-F9574B40A92E}"/>
                </a:ext>
              </a:extLst>
            </p:cNvPr>
            <p:cNvSpPr/>
            <p:nvPr/>
          </p:nvSpPr>
          <p:spPr>
            <a:xfrm>
              <a:off x="8223377" y="498604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C7EC5CA7-3FD4-B395-E8BF-555412BA93CB}"/>
                </a:ext>
              </a:extLst>
            </p:cNvPr>
            <p:cNvSpPr/>
            <p:nvPr/>
          </p:nvSpPr>
          <p:spPr>
            <a:xfrm>
              <a:off x="7670927" y="524321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E784C3EA-B195-D173-C624-6B45F1E5CA39}"/>
                </a:ext>
              </a:extLst>
            </p:cNvPr>
            <p:cNvSpPr/>
            <p:nvPr/>
          </p:nvSpPr>
          <p:spPr>
            <a:xfrm>
              <a:off x="7547102" y="550991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B4DB514D-5F80-10D4-3154-D27D0A012612}"/>
                </a:ext>
              </a:extLst>
            </p:cNvPr>
            <p:cNvSpPr/>
            <p:nvPr/>
          </p:nvSpPr>
          <p:spPr>
            <a:xfrm>
              <a:off x="7204202" y="5805193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9D127BFE-1335-6655-B581-AF7EBFBCE998}"/>
                </a:ext>
              </a:extLst>
            </p:cNvPr>
            <p:cNvSpPr/>
            <p:nvPr/>
          </p:nvSpPr>
          <p:spPr>
            <a:xfrm>
              <a:off x="7880477" y="6367168"/>
              <a:ext cx="307720" cy="3005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5241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1"/>
          <p:cNvSpPr txBox="1">
            <a:spLocks noGrp="1"/>
          </p:cNvSpPr>
          <p:nvPr>
            <p:ph type="title"/>
          </p:nvPr>
        </p:nvSpPr>
        <p:spPr>
          <a:xfrm>
            <a:off x="6096000" y="1770553"/>
            <a:ext cx="6096000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おまけ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906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文章の書き方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4940301" y="4672583"/>
            <a:ext cx="640715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6105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6A22F43C-A42A-6A13-9E26-DFE6DE029E18}"/>
              </a:ext>
            </a:extLst>
          </p:cNvPr>
          <p:cNvSpPr txBox="1">
            <a:spLocks/>
          </p:cNvSpPr>
          <p:nvPr/>
        </p:nvSpPr>
        <p:spPr>
          <a:xfrm>
            <a:off x="865631" y="4914773"/>
            <a:ext cx="9049894" cy="10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>
              <a:buFont typeface="Arial"/>
              <a:buNone/>
            </a:pP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読んでもらうためには、この</a:t>
            </a:r>
            <a:r>
              <a:rPr kumimoji="1" lang="ja-JP" altLang="en-US" sz="36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４つの壁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を越える必要があります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52CEA3E-3FEC-DFA8-444B-4B9733C79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t="3699" r="6589" b="5825"/>
          <a:stretch/>
        </p:blipFill>
        <p:spPr bwMode="auto">
          <a:xfrm>
            <a:off x="6285319" y="2034211"/>
            <a:ext cx="3630206" cy="23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35D134-405D-98B6-3A96-F356AD7BCEA8}"/>
              </a:ext>
            </a:extLst>
          </p:cNvPr>
          <p:cNvSpPr txBox="1"/>
          <p:nvPr/>
        </p:nvSpPr>
        <p:spPr>
          <a:xfrm>
            <a:off x="911352" y="2167694"/>
            <a:ext cx="6296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ja-JP" altLang="ja-JP" sz="3200" b="1" i="0" u="none" strike="noStrike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めんどうなので、</a:t>
            </a:r>
            <a:r>
              <a:rPr kumimoji="1" lang="ja-JP" altLang="ja-JP" sz="3200" b="1" i="0" u="none" strike="noStrike" dirty="0">
                <a:solidFill>
                  <a:srgbClr val="0070C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読みません</a:t>
            </a:r>
            <a:endParaRPr lang="ja-JP" altLang="ja-JP" sz="3200" b="0" i="0" u="none" strike="noStrike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ja-JP" altLang="ja-JP" sz="3200" b="1" i="0" u="none" strike="noStrike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書いてあることを、</a:t>
            </a:r>
            <a:r>
              <a:rPr kumimoji="1" lang="ja-JP" altLang="ja-JP" sz="3200" b="1" i="0" u="none" strike="noStrike" dirty="0">
                <a:solidFill>
                  <a:srgbClr val="0070C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信じません</a:t>
            </a:r>
            <a:endParaRPr lang="ja-JP" altLang="ja-JP" sz="3200" b="0" i="0" u="none" strike="noStrike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ja-JP" altLang="ja-JP" sz="3200" b="1" i="0" u="none" strike="noStrike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読んだだけで、</a:t>
            </a:r>
            <a:r>
              <a:rPr kumimoji="1" lang="ja-JP" altLang="ja-JP" sz="3200" b="1" i="0" u="none" strike="noStrike" dirty="0">
                <a:solidFill>
                  <a:srgbClr val="0070C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行動しません</a:t>
            </a:r>
            <a:endParaRPr lang="ja-JP" altLang="ja-JP" sz="3200" b="0" i="0" u="none" strike="noStrike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marR="0" indent="-342900" algn="l" rtl="0" eaLnBrk="1" fontAlgn="auto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ja-JP" altLang="ja-JP" sz="3200" b="1" i="0" u="none" strike="noStrike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納得しても、</a:t>
            </a:r>
            <a:r>
              <a:rPr kumimoji="1" lang="ja-JP" altLang="ja-JP" sz="3200" b="1" i="0" u="none" strike="noStrike" dirty="0">
                <a:solidFill>
                  <a:srgbClr val="0070C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今やりません</a:t>
            </a:r>
            <a:endParaRPr lang="ja-JP" altLang="ja-JP" sz="3200" b="0" i="0" u="none" strike="noStrike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6B7B77EE-A7EE-329B-4B44-18048A0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文章は読んでもらえないもの</a:t>
            </a:r>
          </a:p>
        </p:txBody>
      </p:sp>
    </p:spTree>
    <p:extLst>
      <p:ext uri="{BB962C8B-B14F-4D97-AF65-F5344CB8AC3E}">
        <p14:creationId xmlns:p14="http://schemas.microsoft.com/office/powerpoint/2010/main" val="2771469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文章の書き方②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BD1EF7-EDE0-ABE4-FE13-5ACB2B8A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8649844" cy="3493008"/>
          </a:xfrm>
        </p:spPr>
        <p:txBody>
          <a:bodyPr>
            <a:noAutofit/>
          </a:bodyPr>
          <a:lstStyle/>
          <a:p>
            <a:pPr marL="101600" indent="0">
              <a:buNone/>
            </a:pP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たまたま出てきた広告ページの商品を即決で買いますか？</a:t>
            </a:r>
            <a:endParaRPr kumimoji="1" lang="en-US" altLang="ja-JP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>
              <a:buNone/>
            </a:pP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商品に興味がなければ、</a:t>
            </a:r>
            <a:r>
              <a:rPr kumimoji="1"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読む理由がない</a:t>
            </a:r>
            <a:endParaRPr kumimoji="1" lang="en-US" altLang="ja-JP" sz="2800" b="1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都合の良いことばかりが書いてあって、</a:t>
            </a:r>
            <a:r>
              <a:rPr kumimoji="1"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信用できない</a:t>
            </a:r>
            <a:endParaRPr kumimoji="1" lang="en-US" altLang="ja-JP" sz="2800" b="1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興味を持っても、</a:t>
            </a:r>
            <a:r>
              <a:rPr kumimoji="1"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メリットがないから買わない</a:t>
            </a:r>
            <a:endParaRPr kumimoji="1" lang="en-US" altLang="ja-JP" sz="2800" b="1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ほしいと思っても、</a:t>
            </a:r>
            <a:r>
              <a:rPr kumimoji="1" lang="ja-JP" altLang="en-US" sz="2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今じゃなくて良い</a:t>
            </a:r>
            <a:endParaRPr kumimoji="1" lang="en-US" altLang="ja-JP" sz="2800" b="1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457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文章の書き方③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4783DE7-E50B-FFC1-4C11-712D1E58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083"/>
              </p:ext>
            </p:extLst>
          </p:nvPr>
        </p:nvGraphicFramePr>
        <p:xfrm>
          <a:off x="1082802" y="2748491"/>
          <a:ext cx="8632971" cy="3261360"/>
        </p:xfrm>
        <a:graphic>
          <a:graphicData uri="http://schemas.openxmlformats.org/drawingml/2006/table">
            <a:tbl>
              <a:tblPr firstRow="1">
                <a:tableStyleId>{9C67F5CB-E9BE-4116-AB4A-C58952BE3D17}</a:tableStyleId>
              </a:tblPr>
              <a:tblGrid>
                <a:gridCol w="3018323">
                  <a:extLst>
                    <a:ext uri="{9D8B030D-6E8A-4147-A177-3AD203B41FA5}">
                      <a16:colId xmlns:a16="http://schemas.microsoft.com/office/drawing/2014/main" val="808543571"/>
                    </a:ext>
                  </a:extLst>
                </a:gridCol>
                <a:gridCol w="5614648">
                  <a:extLst>
                    <a:ext uri="{9D8B030D-6E8A-4147-A177-3AD203B41FA5}">
                      <a16:colId xmlns:a16="http://schemas.microsoft.com/office/drawing/2014/main" val="3499647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やらない理由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理由の潰し方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5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/>
                        <a:t>読む理由がない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その文章を読ませたい相手は適切か？</a:t>
                      </a:r>
                      <a:endParaRPr kumimoji="1" lang="en-US" altLang="ja-JP" sz="20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200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専業主婦がオフィス用品を買うか？</a:t>
                      </a:r>
                      <a:endParaRPr kumimoji="1" lang="ja-JP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59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/>
                        <a:t>信用できない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根拠や理論はしっかりしているか？</a:t>
                      </a:r>
                      <a:endParaRPr kumimoji="1" lang="en-US" altLang="ja-JP" sz="20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200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気持ちだけで文章を書いていないか？</a:t>
                      </a:r>
                      <a:endParaRPr kumimoji="1" lang="ja-JP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/>
                        <a:t>メリットがないから買わない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興味から購買意欲まで引き上げられるか？</a:t>
                      </a:r>
                      <a:endParaRPr kumimoji="1" lang="en-US" altLang="ja-JP" sz="20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200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買ったら何が便利になるのか？生活がどう変わるか？</a:t>
                      </a:r>
                      <a:endParaRPr kumimoji="1" lang="ja-JP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50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/>
                        <a:t>今じゃなくて良い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今買わないといけない理由を提示しているか？</a:t>
                      </a:r>
                      <a:endParaRPr kumimoji="1" lang="en-US" altLang="ja-JP" sz="20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200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●●人限定、～までの期間限定、カウントダウン表示</a:t>
                      </a:r>
                      <a:endParaRPr kumimoji="1" lang="ja-JP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012815"/>
                  </a:ext>
                </a:extLst>
              </a:tr>
            </a:tbl>
          </a:graphicData>
        </a:graphic>
      </p:graphicFrame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5074C2-5360-A430-7D9A-2CEC6554A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marL="101600" indent="0">
              <a:buNone/>
            </a:pPr>
            <a:r>
              <a:rPr kumimoji="1" lang="ja-JP" altLang="en-US" sz="28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やらない理由をていねいに潰してみよう</a:t>
            </a:r>
            <a:endParaRPr kumimoji="1" lang="ja-JP" altLang="en-US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6649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03121-43EE-6968-8F4B-80FEB99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読ませる文章パターンは全部一緒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1786AD-F7D9-C711-4AA2-591EC531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9116569" cy="3947160"/>
          </a:xfrm>
        </p:spPr>
        <p:txBody>
          <a:bodyPr>
            <a:normAutofit/>
          </a:bodyPr>
          <a:lstStyle/>
          <a:p>
            <a:pPr marL="101600" indent="0">
              <a:buNone/>
            </a:pPr>
            <a:r>
              <a: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例）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</a:t>
            </a:r>
            <a:r>
              <a: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への指示書を書く</a:t>
            </a:r>
            <a:endParaRPr kumimoji="1" lang="en-US" altLang="ja-JP" sz="28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0" lvl="1" indent="-457200">
              <a:buFont typeface="+mj-lt"/>
              <a:buAutoNum type="arabicPeriod"/>
            </a:pPr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向けということを強調、他人事と思わせない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0" lvl="1" indent="-457200">
              <a:buFont typeface="+mj-lt"/>
              <a:buAutoNum type="arabicPeriod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例を出すなど具体的な状態を想像できるようにして、信用させる</a:t>
            </a:r>
            <a:b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「あ、これ心当たりあるな</a:t>
            </a:r>
            <a:r>
              <a:rPr kumimoji="1"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」と</a:t>
            </a:r>
            <a:r>
              <a:rPr kumimoji="1"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</a:t>
            </a:r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に想像させられれば勝ち</a:t>
            </a:r>
            <a:endParaRPr kumimoji="1" lang="en-US" altLang="ja-JP" sz="24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0" lvl="1" indent="-457200">
              <a:buFont typeface="+mj-lt"/>
              <a:buAutoNum type="arabicPeriod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指示書に従うメリットを提示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0" lvl="1" indent="-457200">
              <a:buFont typeface="+mj-lt"/>
              <a:buAutoNum type="arabicPeriod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期限や、やらないことによるデメリットで今すぐやる理由を提示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48AB5D-3B7E-1072-B5B5-B90B68982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5498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03121-43EE-6968-8F4B-80FEB990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3" y="72518"/>
            <a:ext cx="9765411" cy="1326514"/>
          </a:xfrm>
        </p:spPr>
        <p:txBody>
          <a:bodyPr/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本スライドを読ませるための紹介文例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1786AD-F7D9-C711-4AA2-591EC531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9316594" cy="4375785"/>
          </a:xfrm>
        </p:spPr>
        <p:txBody>
          <a:bodyPr>
            <a:normAutofit lnSpcReduction="10000"/>
          </a:bodyPr>
          <a:lstStyle/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このスライドは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操作を快適にしたい、</a:t>
            </a:r>
            <a:b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仕事をはかどらせたいと思っている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TR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LD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に向けたスライドです。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（読む理由）</a:t>
            </a:r>
            <a:endParaRPr kumimoji="1" lang="en-US" altLang="ja-JP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毎回同じエクセル作業で長時間拘束されていませんか？</a:t>
            </a:r>
            <a:b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さっきまで使っていたファイルが見つからないことは？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（読む・信用させる理由）</a:t>
            </a:r>
            <a:endParaRPr kumimoji="1" lang="en-US" altLang="ja-JP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このスライドを最後まで読めば、さくさく仕事が進むようになり、同僚から尊敬され、</a:t>
            </a:r>
            <a:b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無駄な残業が減り、いつもより早く遊びに行けるようになります。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（行動するメリット）</a:t>
            </a:r>
            <a:endParaRPr kumimoji="1" lang="en-US" altLang="ja-JP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ただし試験的に公開しているスライドなので、</a:t>
            </a:r>
            <a:b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本日中しかこのスライドを読むことはできません。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（今じゃないと行けない理由）</a:t>
            </a:r>
            <a:endParaRPr kumimoji="1" lang="en-US" altLang="ja-JP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558800" indent="-457200">
              <a:buFont typeface="+mj-lt"/>
              <a:buAutoNum type="arabicPeriod"/>
            </a:pPr>
            <a:endParaRPr kumimoji="1" lang="en-US" altLang="ja-JP" sz="1050" b="1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01600" indent="0" algn="ctr">
              <a:buNone/>
            </a:pPr>
            <a:r>
              <a:rPr kumimoji="1" lang="ja-JP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めちゃくちゃ雑な文章ですが、最初はこの程度で</a:t>
            </a:r>
            <a:r>
              <a:rPr kumimoji="1" lang="en-US" altLang="ja-JP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endParaRPr kumimoji="1" lang="ja-JP" altLang="en-US" sz="2400" b="1" dirty="0">
              <a:solidFill>
                <a:schemeClr val="bg2">
                  <a:lumMod val="90000"/>
                  <a:lumOff val="1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48AB5D-3B7E-1072-B5B5-B90B68982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085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03121-43EE-6968-8F4B-80FEB99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文章の書き方のポイント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1786AD-F7D9-C711-4AA2-591EC531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0" y="2072640"/>
            <a:ext cx="9630919" cy="4328160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kumimoji="1" lang="ja-JP" altLang="en-US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最初っから全部書こうとしない。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見出しから書き、文章の構成を最初に決める</a:t>
            </a:r>
            <a:b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→　見出しだけで意味が通る状態になったら、各見出しに内容を追加する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同じ助詞を繰り返さない（</a:t>
            </a: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✕：申請書 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提出 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期限 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変更 </a:t>
            </a:r>
            <a:r>
              <a:rPr kumimoji="1" lang="ja-JP" altLang="en-US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依頼をします。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無駄に長くしない、修飾語をつけない。短文で切る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違和感なく読める文章が至上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。誤字脱字</a:t>
            </a:r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わかりにくくなるので指示語を多用しない（あれ、それ、これ）</a:t>
            </a:r>
            <a:endParaRPr kumimoji="1"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主語と述語を近づけて書く</a:t>
            </a:r>
            <a:b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◎：父と一緒に音楽を聞きながら</a:t>
            </a:r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私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ジョギングした</a:t>
            </a:r>
            <a:b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✗：</a:t>
            </a:r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私</a:t>
            </a: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は父と一緒に音楽を聞きながら</a:t>
            </a:r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ジョギングした</a:t>
            </a:r>
            <a:endParaRPr kumimoji="1" lang="en-US" altLang="ja-JP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48AB5D-3B7E-1072-B5B5-B90B68982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432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キーボードの有効活用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480" name="Google Shape;480;p6"/>
          <p:cNvGrpSpPr/>
          <p:nvPr/>
        </p:nvGrpSpPr>
        <p:grpSpPr>
          <a:xfrm>
            <a:off x="765175" y="1580989"/>
            <a:ext cx="10661650" cy="3010222"/>
            <a:chOff x="765175" y="1923889"/>
            <a:chExt cx="10661650" cy="3010222"/>
          </a:xfrm>
        </p:grpSpPr>
        <p:pic>
          <p:nvPicPr>
            <p:cNvPr id="481" name="Google Shape;481;p6" descr="フリーイラスト, ベクター, SVG, キーボード（PC）, パソコン"/>
            <p:cNvPicPr preferRelativeResize="0"/>
            <p:nvPr/>
          </p:nvPicPr>
          <p:blipFill rotWithShape="1">
            <a:blip r:embed="rId3">
              <a:alphaModFix/>
            </a:blip>
            <a:srcRect l="1889" t="3767" r="1776" b="4033"/>
            <a:stretch/>
          </p:blipFill>
          <p:spPr>
            <a:xfrm>
              <a:off x="765175" y="1923889"/>
              <a:ext cx="10661650" cy="3010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482" name="Google Shape;482;p6"/>
            <p:cNvSpPr/>
            <p:nvPr/>
          </p:nvSpPr>
          <p:spPr>
            <a:xfrm>
              <a:off x="875089" y="2003656"/>
              <a:ext cx="495304" cy="481977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889693" y="3067016"/>
              <a:ext cx="651267" cy="454014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861183" y="3956016"/>
              <a:ext cx="1038487" cy="454014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889261" y="4433853"/>
              <a:ext cx="1749661" cy="41274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111869" y="2025759"/>
              <a:ext cx="485545" cy="46317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216652" y="2038264"/>
              <a:ext cx="454779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8337723" y="2630518"/>
              <a:ext cx="886236" cy="853852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6531262" y="4430361"/>
              <a:ext cx="450276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883131" y="3518499"/>
              <a:ext cx="789793" cy="429528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7881574" y="26358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9519874" y="26358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8326074" y="20389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681810" y="2049531"/>
              <a:ext cx="437034" cy="421064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6"/>
          <p:cNvSpPr txBox="1"/>
          <p:nvPr/>
        </p:nvSpPr>
        <p:spPr>
          <a:xfrm>
            <a:off x="861183" y="4772740"/>
            <a:ext cx="8658691" cy="147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 i="0" u="sng" strike="noStrike" cap="none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便利キー</a:t>
            </a:r>
            <a:endParaRPr sz="2400" b="1" u="sng" dirty="0">
              <a:solidFill>
                <a:schemeClr val="accen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	</a:t>
            </a:r>
            <a:r>
              <a:rPr lang="ja-JP" sz="2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効率的作業のお供 絶対に覚えよう</a:t>
            </a:r>
            <a:br>
              <a:rPr lang="ja-JP" sz="24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400" b="1" u="sng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害悪キー</a:t>
            </a:r>
            <a:endParaRPr sz="2400" b="1" u="sng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b="1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	</a:t>
            </a:r>
            <a:r>
              <a:rPr 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なにかがおかしいとき、大体こいつらが悪い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6" name="Google Shape;496;p6"/>
          <p:cNvSpPr/>
          <p:nvPr/>
        </p:nvSpPr>
        <p:spPr>
          <a:xfrm>
            <a:off x="6896891" y="1706631"/>
            <a:ext cx="217672" cy="42106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"/>
          <p:cNvSpPr/>
          <p:nvPr/>
        </p:nvSpPr>
        <p:spPr>
          <a:xfrm>
            <a:off x="6689717" y="1695364"/>
            <a:ext cx="219849" cy="438161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"/>
          <p:cNvSpPr/>
          <p:nvPr/>
        </p:nvSpPr>
        <p:spPr>
          <a:xfrm>
            <a:off x="8758781" y="1078116"/>
            <a:ext cx="3153969" cy="4930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70013" y="187550"/>
                </a:lnTo>
              </a:path>
            </a:pathLst>
          </a:custGeom>
          <a:solidFill>
            <a:srgbClr val="FEEEC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F11は</a:t>
            </a: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使えれば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基本的に有用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色の使い方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4940301" y="4672583"/>
            <a:ext cx="640715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0821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色の使い方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BD1EF7-EDE0-ABE4-FE13-5ACB2B8A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8754619" cy="3493008"/>
          </a:xfrm>
        </p:spPr>
        <p:txBody>
          <a:bodyPr>
            <a:normAutofit lnSpcReduction="10000"/>
          </a:bodyPr>
          <a:lstStyle/>
          <a:p>
            <a:pPr marL="101600" indent="0">
              <a:buNone/>
            </a:pPr>
            <a:r>
              <a:rPr kumimoji="1" lang="ja-JP" altLang="en-US" sz="2400" dirty="0">
                <a:solidFill>
                  <a:schemeClr val="accent5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当たり前の話なのですが、</a:t>
            </a:r>
            <a:r>
              <a:rPr kumimoji="1"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大量の色を無駄に使ったり</a:t>
            </a:r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ja-JP" altLang="en-US" sz="2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無駄に色んなフォントを使った文章はとっても見にくいです。</a:t>
            </a:r>
            <a:r>
              <a:rPr kumimoji="1" lang="ja-JP" altLang="en-US" sz="2400" dirty="0">
                <a:solidFill>
                  <a:srgbClr val="92D05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改行しないのも駄目です、</a:t>
            </a:r>
            <a:r>
              <a:rPr kumimoji="1" lang="ja-JP" altLang="en-US" sz="2400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人間が違和感なく読める文字数は概ね</a:t>
            </a:r>
            <a:r>
              <a:rPr kumimoji="1" lang="en-US" altLang="ja-JP" sz="2400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22</a:t>
            </a:r>
            <a:r>
              <a:rPr kumimoji="1" lang="ja-JP" altLang="en-US" sz="2400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文字程度なので、</a:t>
            </a:r>
            <a:r>
              <a:rPr kumimoji="1" lang="ja-JP" altLang="en-US" sz="2400" dirty="0">
                <a:solidFill>
                  <a:srgbClr val="FFC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極力</a:t>
            </a:r>
            <a:r>
              <a:rPr kumimoji="1" lang="en-US" altLang="ja-JP" sz="2400" dirty="0">
                <a:solidFill>
                  <a:srgbClr val="FFC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</a:t>
            </a:r>
            <a:r>
              <a:rPr kumimoji="1" lang="ja-JP" altLang="en-US" sz="2400" dirty="0">
                <a:solidFill>
                  <a:srgbClr val="FFC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行の文字数をその程度に抑えましょう。</a:t>
            </a:r>
            <a:r>
              <a:rPr kumimoji="1" lang="ja-JP" altLang="en-US" sz="2400" dirty="0">
                <a:solidFill>
                  <a:schemeClr val="bg2">
                    <a:lumMod val="75000"/>
                    <a:lumOff val="2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背景色と文字の色のバランスも重要です。</a:t>
            </a:r>
            <a:r>
              <a:rPr kumimoji="1" lang="ja-JP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明るい背景色に明るい文字色</a:t>
            </a:r>
            <a:r>
              <a:rPr kumimoji="1" lang="ja-JP" altLang="en-US" sz="2400" dirty="0">
                <a:solidFill>
                  <a:srgbClr val="FFC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や</a:t>
            </a:r>
            <a:r>
              <a:rPr kumimoji="1" lang="ja-JP" altLang="en-US" sz="2400" dirty="0">
                <a:solidFill>
                  <a:schemeClr val="tx2">
                    <a:lumMod val="25000"/>
                  </a:schemeClr>
                </a:solidFill>
                <a:highlight>
                  <a:srgbClr val="000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暗い背景に暗い文字色はとっても見にくい！</a:t>
            </a:r>
            <a:r>
              <a:rPr kumimoji="1" lang="en-US" altLang="ja-JP" sz="2400" dirty="0">
                <a:solidFill>
                  <a:schemeClr val="accent2"/>
                </a:solidFill>
                <a:highlight>
                  <a:srgbClr val="008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Teams</a:t>
            </a:r>
            <a:r>
              <a:rPr kumimoji="1" lang="ja-JP" altLang="en-US" sz="2400" dirty="0">
                <a:solidFill>
                  <a:schemeClr val="accent2"/>
                </a:solidFill>
                <a:highlight>
                  <a:srgbClr val="008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の定期周知</a:t>
            </a:r>
            <a:r>
              <a:rPr kumimoji="1" lang="en-US" altLang="ja-JP" sz="2400" dirty="0">
                <a:solidFill>
                  <a:schemeClr val="accent2"/>
                </a:solidFill>
                <a:highlight>
                  <a:srgbClr val="008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…</a:t>
            </a:r>
            <a:r>
              <a:rPr kumimoji="1" lang="ja-JP" altLang="en-US" sz="2400" dirty="0">
                <a:solidFill>
                  <a:schemeClr val="accent2"/>
                </a:solidFill>
                <a:highlight>
                  <a:srgbClr val="008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見にくくしちゃっていませんか？緑背景に赤文字など、目が痛くなる組み合わせも</a:t>
            </a:r>
            <a:r>
              <a:rPr kumimoji="1" lang="en-US" altLang="ja-JP" sz="2400" dirty="0">
                <a:solidFill>
                  <a:schemeClr val="accent2"/>
                </a:solidFill>
                <a:highlight>
                  <a:srgbClr val="008000"/>
                </a:highligh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NG!</a:t>
            </a:r>
            <a:endParaRPr kumimoji="1" lang="ja-JP" altLang="en-US" sz="2400" dirty="0">
              <a:solidFill>
                <a:schemeClr val="accent2"/>
              </a:solidFill>
              <a:highlight>
                <a:srgbClr val="008000"/>
              </a:highligh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253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彩度の高すぎる標準色は避けよう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1600" indent="0">
              <a:buNone/>
            </a:pP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デフォルトの色は目に悪いことが多い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E44BCA7-B28A-866C-6BF9-8402690F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5" y="2520255"/>
            <a:ext cx="8327300" cy="34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7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落ち着いた色彩＝見やすい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彩度や明度を意識して抑えてみよう</a:t>
            </a:r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8AA125BD-7186-21BD-43EE-C78526AD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531" y="2409751"/>
            <a:ext cx="8985159" cy="39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4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色の意味やイメージから離れない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感覚に合わない色彩＝読まれない原因の一つ</a:t>
            </a: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67242EF-63FF-D75C-EA1D-E11CFB5F2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352" y="2256616"/>
            <a:ext cx="7634288" cy="4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7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必要以上にたくさんの色を使わない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色＝強調。色が多いと見てほしい場所が迷子になる</a:t>
            </a: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3D123C5-6FEB-8D4F-025C-331C58DAA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064" y="2456497"/>
            <a:ext cx="8605558" cy="397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7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色を増やしたくなければグレーが最強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色を増やさずにメリハリがあるデザインに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5C7BC8BF-0BC7-0380-7BBB-7B706D2B1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02" y="2414776"/>
            <a:ext cx="8575548" cy="4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54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必要以上にたくさんの色を使わない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メインカラーの補色は目立ちやすい</a:t>
            </a: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3D123C5-6FEB-8D4F-025C-331C58DAA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064" y="2456497"/>
            <a:ext cx="8605558" cy="3972687"/>
          </a:xfrm>
          <a:prstGeom prst="rect">
            <a:avLst/>
          </a:prstGeom>
        </p:spPr>
      </p:pic>
      <p:pic>
        <p:nvPicPr>
          <p:cNvPr id="10242" name="Picture 2" descr="12色相環・補色">
            <a:extLst>
              <a:ext uri="{FF2B5EF4-FFF2-40B4-BE49-F238E27FC236}">
                <a16:creationId xmlns:a16="http://schemas.microsoft.com/office/drawing/2014/main" id="{1BBF2830-4459-B1E9-4E3F-9DB6F296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311" y="1271674"/>
            <a:ext cx="1818409" cy="160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34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使う色は４色まで。テーマ色を事前に決める。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775" name="グループ化 774">
            <a:extLst>
              <a:ext uri="{FF2B5EF4-FFF2-40B4-BE49-F238E27FC236}">
                <a16:creationId xmlns:a16="http://schemas.microsoft.com/office/drawing/2014/main" id="{5D2F7331-823B-B906-2FFC-0F7DA4FA9E6C}"/>
              </a:ext>
            </a:extLst>
          </p:cNvPr>
          <p:cNvGrpSpPr>
            <a:grpSpLocks noChangeAspect="1"/>
          </p:cNvGrpSpPr>
          <p:nvPr/>
        </p:nvGrpSpPr>
        <p:grpSpPr>
          <a:xfrm>
            <a:off x="893064" y="1984570"/>
            <a:ext cx="8732521" cy="3676514"/>
            <a:chOff x="865631" y="2896971"/>
            <a:chExt cx="7353810" cy="3096057"/>
          </a:xfrm>
        </p:grpSpPr>
        <p:pic>
          <p:nvPicPr>
            <p:cNvPr id="771" name="図 770">
              <a:extLst>
                <a:ext uri="{FF2B5EF4-FFF2-40B4-BE49-F238E27FC236}">
                  <a16:creationId xmlns:a16="http://schemas.microsoft.com/office/drawing/2014/main" id="{D98154DF-3B87-67DA-9220-8A68C0AC5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631" y="2896971"/>
              <a:ext cx="4496427" cy="3096057"/>
            </a:xfrm>
            <a:prstGeom prst="rect">
              <a:avLst/>
            </a:prstGeom>
          </p:spPr>
        </p:pic>
        <p:pic>
          <p:nvPicPr>
            <p:cNvPr id="773" name="図 772">
              <a:extLst>
                <a:ext uri="{FF2B5EF4-FFF2-40B4-BE49-F238E27FC236}">
                  <a16:creationId xmlns:a16="http://schemas.microsoft.com/office/drawing/2014/main" id="{A1796EB5-C8B4-E3A2-A9D4-9DD7C4C60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837"/>
            <a:stretch/>
          </p:blipFill>
          <p:spPr>
            <a:xfrm>
              <a:off x="5491599" y="2970772"/>
              <a:ext cx="2585601" cy="1474228"/>
            </a:xfrm>
            <a:prstGeom prst="rect">
              <a:avLst/>
            </a:prstGeom>
          </p:spPr>
        </p:pic>
        <p:pic>
          <p:nvPicPr>
            <p:cNvPr id="774" name="図 773">
              <a:extLst>
                <a:ext uri="{FF2B5EF4-FFF2-40B4-BE49-F238E27FC236}">
                  <a16:creationId xmlns:a16="http://schemas.microsoft.com/office/drawing/2014/main" id="{46709018-5033-736A-984B-50FE50F0C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38"/>
            <a:stretch/>
          </p:blipFill>
          <p:spPr>
            <a:xfrm>
              <a:off x="5561724" y="4444999"/>
              <a:ext cx="2657717" cy="1474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86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見にくい色の組み合わせに注意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彩度が近かったり、明度が近い色は見にくい原因</a:t>
            </a:r>
          </a:p>
        </p:txBody>
      </p:sp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9DEE1C-4CE6-3626-878C-79A3A5495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29" y="2448949"/>
            <a:ext cx="8562705" cy="40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キーボードの有効活用　ー　害悪キー編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506" name="Google Shape;506;p7"/>
          <p:cNvGrpSpPr/>
          <p:nvPr/>
        </p:nvGrpSpPr>
        <p:grpSpPr>
          <a:xfrm>
            <a:off x="765175" y="1923889"/>
            <a:ext cx="10661650" cy="3010222"/>
            <a:chOff x="765175" y="1580989"/>
            <a:chExt cx="10661650" cy="3010222"/>
          </a:xfrm>
        </p:grpSpPr>
        <p:grpSp>
          <p:nvGrpSpPr>
            <p:cNvPr id="507" name="Google Shape;507;p7"/>
            <p:cNvGrpSpPr/>
            <p:nvPr/>
          </p:nvGrpSpPr>
          <p:grpSpPr>
            <a:xfrm>
              <a:off x="765175" y="1580989"/>
              <a:ext cx="10661650" cy="3010222"/>
              <a:chOff x="765175" y="1923889"/>
              <a:chExt cx="10661650" cy="3010222"/>
            </a:xfrm>
          </p:grpSpPr>
          <p:pic>
            <p:nvPicPr>
              <p:cNvPr id="508" name="Google Shape;508;p7" descr="フリーイラスト, ベクター, SVG, キーボード（PC）, パソコン"/>
              <p:cNvPicPr preferRelativeResize="0"/>
              <p:nvPr/>
            </p:nvPicPr>
            <p:blipFill rotWithShape="1">
              <a:blip r:embed="rId3">
                <a:alphaModFix/>
              </a:blip>
              <a:srcRect l="1889" t="3767" r="1776" b="4033"/>
              <a:stretch/>
            </p:blipFill>
            <p:spPr>
              <a:xfrm>
                <a:off x="765175" y="1923889"/>
                <a:ext cx="10661650" cy="3010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sp>
            <p:nvSpPr>
              <p:cNvPr id="509" name="Google Shape;509;p7"/>
              <p:cNvSpPr/>
              <p:nvPr/>
            </p:nvSpPr>
            <p:spPr>
              <a:xfrm>
                <a:off x="875089" y="2003656"/>
                <a:ext cx="495304" cy="481977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889693" y="3067016"/>
                <a:ext cx="651267" cy="454014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861183" y="3956016"/>
                <a:ext cx="1038487" cy="454014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89261" y="4433853"/>
                <a:ext cx="1749661" cy="412740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2111869" y="2025759"/>
                <a:ext cx="485545" cy="463170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6216652" y="2038264"/>
                <a:ext cx="454779" cy="438161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37723" y="2630518"/>
                <a:ext cx="886236" cy="853852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6531262" y="4430361"/>
                <a:ext cx="450276" cy="438161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883131" y="3518499"/>
                <a:ext cx="789793" cy="429528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7881574" y="26358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9519874" y="26358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8326074" y="20389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1681810" y="2049531"/>
                <a:ext cx="437034" cy="421064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" name="Google Shape;522;p7"/>
            <p:cNvSpPr/>
            <p:nvPr/>
          </p:nvSpPr>
          <p:spPr>
            <a:xfrm>
              <a:off x="6896891" y="1706631"/>
              <a:ext cx="217672" cy="421064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689717" y="1695364"/>
              <a:ext cx="219849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7"/>
          <p:cNvSpPr/>
          <p:nvPr/>
        </p:nvSpPr>
        <p:spPr>
          <a:xfrm>
            <a:off x="2829899" y="1648525"/>
            <a:ext cx="3342300" cy="4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35813" y="167904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ヘルプ機能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が立ち上がる原因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5" name="Google Shape;525;p7"/>
          <p:cNvSpPr/>
          <p:nvPr/>
        </p:nvSpPr>
        <p:spPr>
          <a:xfrm>
            <a:off x="4342910" y="2886265"/>
            <a:ext cx="2316541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391" y="32371"/>
                </a:moveTo>
                <a:lnTo>
                  <a:pt x="133132" y="-10404"/>
                </a:lnTo>
                <a:lnTo>
                  <a:pt x="139969" y="-118358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全画面表示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切替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6" name="Google Shape;526;p7"/>
          <p:cNvSpPr/>
          <p:nvPr/>
        </p:nvSpPr>
        <p:spPr>
          <a:xfrm>
            <a:off x="4445000" y="4149991"/>
            <a:ext cx="3198565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391" y="32371"/>
                </a:moveTo>
                <a:lnTo>
                  <a:pt x="133132" y="-10404"/>
                </a:lnTo>
                <a:lnTo>
                  <a:pt x="135046" y="-296039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通常入力と</a:t>
            </a: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上書き入力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の切替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7" name="Google Shape;527;p7"/>
          <p:cNvSpPr/>
          <p:nvPr/>
        </p:nvSpPr>
        <p:spPr>
          <a:xfrm>
            <a:off x="5031075" y="5268300"/>
            <a:ext cx="4600500" cy="4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391" y="32371"/>
                </a:moveTo>
                <a:lnTo>
                  <a:pt x="133132" y="-10404"/>
                </a:lnTo>
                <a:lnTo>
                  <a:pt x="124900" y="-595463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テンキーの数字入力と</a:t>
            </a: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矢印入力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の切り替え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8" name="Google Shape;528;p7"/>
          <p:cNvSpPr/>
          <p:nvPr/>
        </p:nvSpPr>
        <p:spPr>
          <a:xfrm>
            <a:off x="8770350" y="1429875"/>
            <a:ext cx="3095131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5077" y="45533"/>
                </a:lnTo>
                <a:lnTo>
                  <a:pt x="-14148" y="181066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画面スクロール機能</a:t>
            </a: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切替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9" name="Google Shape;529;p7"/>
          <p:cNvSpPr/>
          <p:nvPr/>
        </p:nvSpPr>
        <p:spPr>
          <a:xfrm>
            <a:off x="911350" y="4934100"/>
            <a:ext cx="2931300" cy="73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11137" y="-46597"/>
                </a:lnTo>
                <a:lnTo>
                  <a:pt x="9731" y="-178259"/>
                </a:lnTo>
              </a:path>
            </a:pathLst>
          </a:custGeom>
          <a:solidFill>
            <a:srgbClr val="F79092"/>
          </a:solidFill>
          <a:ln w="12700" cap="flat" cmpd="sng">
            <a:solidFill>
              <a:srgbClr val="930A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超押しやすい位置なのに</a:t>
            </a:r>
            <a:b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世界で一番いらないキー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6DA6C-1182-EA04-3BCD-26689F64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文字色と背景色にコントラストを付ける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1337F1-8A55-2F26-136F-F7055C30F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AEFDE5D-AC4A-93C0-5F2D-A6F878E07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メリハリがあれば自然に読み進められる</a:t>
            </a: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3087E2ED-97CB-36A0-A639-AB4AE258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352" y="2511234"/>
            <a:ext cx="8365048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75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1"/>
          <p:cNvSpPr txBox="1">
            <a:spLocks noGrp="1"/>
          </p:cNvSpPr>
          <p:nvPr>
            <p:ph type="title"/>
          </p:nvPr>
        </p:nvSpPr>
        <p:spPr>
          <a:xfrm>
            <a:off x="6096000" y="1770553"/>
            <a:ext cx="6096000" cy="33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最後に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583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F7523-65E3-0829-1AA5-428E06FB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作業の心構え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05BB97-AE25-AE25-F571-714180288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631" y="2072640"/>
            <a:ext cx="8716519" cy="349300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同じ作業を何度も手作業でやる時代じゃない</a:t>
            </a:r>
            <a:endParaRPr kumimoji="1" lang="en-US" altLang="ja-JP" sz="2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「この作業だるいな」と思ったらとりあえずググる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小さい積み重ねが大事。５秒の作業を１秒にスピードアップするだけで十分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デスクトップもフォルダも整理整頓</a:t>
            </a:r>
            <a:endParaRPr kumimoji="1" lang="en-US" altLang="ja-JP" sz="2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入力形式を統一するのも大事</a:t>
            </a:r>
            <a:b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2024/07/25,2024-07-25,20240725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などなど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lvl="1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ファイルを探している時間が一番無駄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0A44D2-8590-F8E0-CEF4-21D08C686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270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7"/>
          <p:cNvSpPr txBox="1"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ja-JP" sz="40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ありがとうございました 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85" name="Google Shape;985;p47"/>
          <p:cNvSpPr txBox="1">
            <a:spLocks noGrp="1"/>
          </p:cNvSpPr>
          <p:nvPr>
            <p:ph type="body" idx="1"/>
          </p:nvPr>
        </p:nvSpPr>
        <p:spPr>
          <a:xfrm>
            <a:off x="911350" y="4006025"/>
            <a:ext cx="6259200" cy="23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本スライドの内容に関する意見、</a:t>
            </a:r>
            <a:r>
              <a:rPr lang="ja-JP" altLang="en-US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各種相談など</a:t>
            </a:r>
            <a:br>
              <a:rPr lang="en-US" alt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r>
              <a:rPr lang="ja-JP" sz="20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何かあればSCの富永までご連絡ください。</a:t>
            </a:r>
            <a:endParaRPr sz="20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※基本的に土日のどちらかしか出勤していません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986" name="Google Shape;9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325" y="4252575"/>
            <a:ext cx="1974575" cy="1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6428" y="3692371"/>
            <a:ext cx="1767200" cy="13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キーボードの有効活用　ー　有能キー編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765175" y="1923889"/>
            <a:ext cx="10661650" cy="3010222"/>
            <a:chOff x="765175" y="1580989"/>
            <a:chExt cx="10661650" cy="3010222"/>
          </a:xfrm>
        </p:grpSpPr>
        <p:grpSp>
          <p:nvGrpSpPr>
            <p:cNvPr id="538" name="Google Shape;538;p8"/>
            <p:cNvGrpSpPr/>
            <p:nvPr/>
          </p:nvGrpSpPr>
          <p:grpSpPr>
            <a:xfrm>
              <a:off x="765175" y="1580989"/>
              <a:ext cx="10661650" cy="3010222"/>
              <a:chOff x="765175" y="1923889"/>
              <a:chExt cx="10661650" cy="3010222"/>
            </a:xfrm>
          </p:grpSpPr>
          <p:pic>
            <p:nvPicPr>
              <p:cNvPr id="539" name="Google Shape;539;p8" descr="フリーイラスト, ベクター, SVG, キーボード（PC）, パソコン"/>
              <p:cNvPicPr preferRelativeResize="0"/>
              <p:nvPr/>
            </p:nvPicPr>
            <p:blipFill rotWithShape="1">
              <a:blip r:embed="rId3">
                <a:alphaModFix/>
              </a:blip>
              <a:srcRect l="1889" t="3767" r="1776" b="4033"/>
              <a:stretch/>
            </p:blipFill>
            <p:spPr>
              <a:xfrm>
                <a:off x="765175" y="1923889"/>
                <a:ext cx="10661650" cy="3010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sp>
            <p:nvSpPr>
              <p:cNvPr id="540" name="Google Shape;540;p8"/>
              <p:cNvSpPr/>
              <p:nvPr/>
            </p:nvSpPr>
            <p:spPr>
              <a:xfrm>
                <a:off x="875089" y="2003656"/>
                <a:ext cx="495304" cy="481977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889693" y="3067016"/>
                <a:ext cx="651267" cy="454014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861183" y="3956016"/>
                <a:ext cx="1038487" cy="454014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889261" y="4433853"/>
                <a:ext cx="1749661" cy="412740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2111869" y="2025759"/>
                <a:ext cx="485545" cy="463170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6216652" y="2038264"/>
                <a:ext cx="454779" cy="438161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8337723" y="2630517"/>
                <a:ext cx="886236" cy="887981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6531262" y="4430361"/>
                <a:ext cx="450276" cy="438161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883131" y="3518499"/>
                <a:ext cx="789793" cy="429528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7881574" y="26358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9519874" y="26358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8326074" y="2038916"/>
                <a:ext cx="432707" cy="416895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8"/>
              <p:cNvSpPr/>
              <p:nvPr/>
            </p:nvSpPr>
            <p:spPr>
              <a:xfrm>
                <a:off x="1681810" y="2049531"/>
                <a:ext cx="437034" cy="421064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3" name="Google Shape;553;p8"/>
            <p:cNvSpPr/>
            <p:nvPr/>
          </p:nvSpPr>
          <p:spPr>
            <a:xfrm>
              <a:off x="6896891" y="1706631"/>
              <a:ext cx="217672" cy="421064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689717" y="1695364"/>
              <a:ext cx="219849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8"/>
          <p:cNvSpPr/>
          <p:nvPr/>
        </p:nvSpPr>
        <p:spPr>
          <a:xfrm>
            <a:off x="3526450" y="1487750"/>
            <a:ext cx="6710100" cy="4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3310" y="148162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ファイル名変更/データを残したまま入力モードに変更（Excel)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6" name="Google Shape;556;p8"/>
          <p:cNvSpPr/>
          <p:nvPr/>
        </p:nvSpPr>
        <p:spPr>
          <a:xfrm>
            <a:off x="3818316" y="2823586"/>
            <a:ext cx="2316541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391" y="32371"/>
                </a:moveTo>
                <a:lnTo>
                  <a:pt x="133132" y="-10404"/>
                </a:lnTo>
                <a:lnTo>
                  <a:pt x="139969" y="-118358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半角英数に変更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7" name="Google Shape;557;p8"/>
          <p:cNvSpPr/>
          <p:nvPr/>
        </p:nvSpPr>
        <p:spPr>
          <a:xfrm>
            <a:off x="1267380" y="2558536"/>
            <a:ext cx="2037330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15829" y="-69002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入力内容の破棄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8" name="Google Shape;558;p8"/>
          <p:cNvSpPr/>
          <p:nvPr/>
        </p:nvSpPr>
        <p:spPr>
          <a:xfrm>
            <a:off x="7005727" y="5068991"/>
            <a:ext cx="2316541" cy="463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842" y="22500"/>
                </a:moveTo>
                <a:lnTo>
                  <a:pt x="-11602" y="-13694"/>
                </a:lnTo>
                <a:lnTo>
                  <a:pt x="-10685" y="-92035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右クリックと同じ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9" name="Google Shape;559;p8"/>
          <p:cNvSpPr/>
          <p:nvPr/>
        </p:nvSpPr>
        <p:spPr>
          <a:xfrm>
            <a:off x="3480551" y="5667050"/>
            <a:ext cx="4423200" cy="63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842" y="22500"/>
                </a:moveTo>
                <a:lnTo>
                  <a:pt x="-10154" y="-83170"/>
                </a:lnTo>
                <a:lnTo>
                  <a:pt x="-27391" y="-162714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ショートカットのお供/アクセスキー機能</a:t>
            </a:r>
            <a:b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（ショートカットキーみたいなもの）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0" name="Google Shape;560;p8"/>
          <p:cNvSpPr/>
          <p:nvPr/>
        </p:nvSpPr>
        <p:spPr>
          <a:xfrm>
            <a:off x="513050" y="5396050"/>
            <a:ext cx="2535000" cy="85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842" y="22500"/>
                </a:moveTo>
                <a:lnTo>
                  <a:pt x="-11602" y="-13694"/>
                </a:lnTo>
                <a:lnTo>
                  <a:pt x="40931" y="-151804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Shift/Ctrl/Win</a:t>
            </a:r>
            <a:b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ショートカットのお供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1" name="Google Shape;561;p8"/>
          <p:cNvSpPr/>
          <p:nvPr/>
        </p:nvSpPr>
        <p:spPr>
          <a:xfrm>
            <a:off x="2354651" y="3739700"/>
            <a:ext cx="3363600" cy="4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41388" y="-105197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ボックス間移動/リンク間移動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2" name="Google Shape;562;p8"/>
          <p:cNvSpPr/>
          <p:nvPr/>
        </p:nvSpPr>
        <p:spPr>
          <a:xfrm>
            <a:off x="8405008" y="3577568"/>
            <a:ext cx="3627501" cy="11468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842" y="22500"/>
                </a:moveTo>
                <a:lnTo>
                  <a:pt x="-11602" y="-13694"/>
                </a:lnTo>
                <a:lnTo>
                  <a:pt x="5240" y="-46730"/>
                </a:lnTo>
              </a:path>
            </a:pathLst>
          </a:custGeom>
          <a:solidFill>
            <a:srgbClr val="A2D0CF"/>
          </a:solidFill>
          <a:ln w="12700" cap="flat" cmpd="sng">
            <a:solidFill>
              <a:srgbClr val="2E5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Home：先頭に移動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End：最後に移動</a:t>
            </a:r>
            <a:b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Page Up：ページ移動（前）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Page Down：ページ移動（後）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"/>
          <p:cNvSpPr txBox="1">
            <a:spLocks noGrp="1"/>
          </p:cNvSpPr>
          <p:nvPr>
            <p:ph type="sldNum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4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9</a:t>
            </a:fld>
            <a:endParaRPr sz="1400" b="1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569" name="Google Shape;569;p9"/>
          <p:cNvSpPr txBox="1"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キーボードの有効活用　ー　最後に</a:t>
            </a:r>
            <a:endParaRPr sz="2800" b="1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grpSp>
        <p:nvGrpSpPr>
          <p:cNvPr id="570" name="Google Shape;570;p9"/>
          <p:cNvGrpSpPr/>
          <p:nvPr/>
        </p:nvGrpSpPr>
        <p:grpSpPr>
          <a:xfrm>
            <a:off x="765175" y="1580989"/>
            <a:ext cx="10661650" cy="3010222"/>
            <a:chOff x="765175" y="1923889"/>
            <a:chExt cx="10661650" cy="3010222"/>
          </a:xfrm>
        </p:grpSpPr>
        <p:pic>
          <p:nvPicPr>
            <p:cNvPr id="571" name="Google Shape;571;p9" descr="フリーイラスト, ベクター, SVG, キーボード（PC）, パソコン"/>
            <p:cNvPicPr preferRelativeResize="0"/>
            <p:nvPr/>
          </p:nvPicPr>
          <p:blipFill rotWithShape="1">
            <a:blip r:embed="rId3">
              <a:alphaModFix/>
            </a:blip>
            <a:srcRect l="1889" t="3767" r="1776" b="4033"/>
            <a:stretch/>
          </p:blipFill>
          <p:spPr>
            <a:xfrm>
              <a:off x="765175" y="1923889"/>
              <a:ext cx="10661650" cy="3010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572" name="Google Shape;572;p9"/>
            <p:cNvSpPr/>
            <p:nvPr/>
          </p:nvSpPr>
          <p:spPr>
            <a:xfrm>
              <a:off x="875089" y="2003656"/>
              <a:ext cx="495304" cy="481977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889693" y="3067016"/>
              <a:ext cx="651267" cy="454014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861183" y="3956016"/>
              <a:ext cx="1038487" cy="454014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89261" y="4433853"/>
              <a:ext cx="1749661" cy="41274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2111869" y="2025759"/>
              <a:ext cx="485545" cy="46317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216652" y="2038264"/>
              <a:ext cx="454779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8337723" y="2630518"/>
              <a:ext cx="886236" cy="853852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531262" y="4430361"/>
              <a:ext cx="450276" cy="438161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883131" y="3518499"/>
              <a:ext cx="789793" cy="429528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881574" y="26358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9519874" y="26358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8326074" y="2038916"/>
              <a:ext cx="432707" cy="416895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1681810" y="2049531"/>
              <a:ext cx="437034" cy="421064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endParaRPr>
            </a:p>
          </p:txBody>
        </p:sp>
      </p:grpSp>
      <p:sp>
        <p:nvSpPr>
          <p:cNvPr id="585" name="Google Shape;585;p9"/>
          <p:cNvSpPr txBox="1"/>
          <p:nvPr/>
        </p:nvSpPr>
        <p:spPr>
          <a:xfrm>
            <a:off x="861175" y="4772750"/>
            <a:ext cx="99099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害悪などと書きましたが、</a:t>
            </a:r>
            <a:r>
              <a:rPr lang="ja-JP" sz="2400" b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使うべき時に使えれば全部有用</a:t>
            </a: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なキーです</a:t>
            </a:r>
            <a:b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</a:b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b="1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具体的なショートカットなどについて詳しくは後述</a:t>
            </a:r>
            <a:endParaRPr sz="2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586" name="Google Shape;586;p9"/>
          <p:cNvSpPr/>
          <p:nvPr/>
        </p:nvSpPr>
        <p:spPr>
          <a:xfrm>
            <a:off x="6896891" y="1706631"/>
            <a:ext cx="217672" cy="42106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587" name="Google Shape;587;p9"/>
          <p:cNvSpPr/>
          <p:nvPr/>
        </p:nvSpPr>
        <p:spPr>
          <a:xfrm>
            <a:off x="6689717" y="1695364"/>
            <a:ext cx="219849" cy="438161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588" name="Google Shape;588;p9"/>
          <p:cNvSpPr txBox="1"/>
          <p:nvPr/>
        </p:nvSpPr>
        <p:spPr>
          <a:xfrm>
            <a:off x="10147202" y="4969211"/>
            <a:ext cx="1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※Caps Lock以外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9" name="Google Shape;589;p9"/>
          <p:cNvSpPr txBox="1"/>
          <p:nvPr/>
        </p:nvSpPr>
        <p:spPr>
          <a:xfrm>
            <a:off x="4516475" y="4763084"/>
            <a:ext cx="37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※</a:t>
            </a:r>
            <a:endParaRPr sz="140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カスタム​​">
  <a:themeElements>
    <a:clrScheme name="Custom 82">
      <a:dk1>
        <a:srgbClr val="000000"/>
      </a:dk1>
      <a:lt1>
        <a:srgbClr val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3464</Words>
  <Application>Microsoft Office PowerPoint</Application>
  <PresentationFormat>ワイド画面</PresentationFormat>
  <Paragraphs>555</Paragraphs>
  <Slides>73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80" baseType="lpstr">
      <vt:lpstr>HGS明朝E</vt:lpstr>
      <vt:lpstr>HG創英角ﾎﾟｯﾌﾟ体</vt:lpstr>
      <vt:lpstr>Meiryo UI</vt:lpstr>
      <vt:lpstr>ＭＳ ゴシック</vt:lpstr>
      <vt:lpstr>UD デジタル 教科書体 NP-B</vt:lpstr>
      <vt:lpstr>Arial</vt:lpstr>
      <vt:lpstr>カスタム​​</vt:lpstr>
      <vt:lpstr>さくさく仕事をすすめるために</vt:lpstr>
      <vt:lpstr>目次 </vt:lpstr>
      <vt:lpstr>概要</vt:lpstr>
      <vt:lpstr>対象者</vt:lpstr>
      <vt:lpstr>学ぶメリット</vt:lpstr>
      <vt:lpstr>キーボードの有効活用</vt:lpstr>
      <vt:lpstr>キーボードの有効活用　ー　害悪キー編</vt:lpstr>
      <vt:lpstr>キーボードの有効活用　ー　有能キー編</vt:lpstr>
      <vt:lpstr>キーボードの有効活用　ー　最後に</vt:lpstr>
      <vt:lpstr>オフィスソフト</vt:lpstr>
      <vt:lpstr>EXCEL編</vt:lpstr>
      <vt:lpstr>EXCELってなに？</vt:lpstr>
      <vt:lpstr>EXCEL編</vt:lpstr>
      <vt:lpstr>ショートカット機能　ー　概要</vt:lpstr>
      <vt:lpstr>ショートカット機能　ー　超基本ショートカット</vt:lpstr>
      <vt:lpstr>ショートカット機能　ー　文字の装飾</vt:lpstr>
      <vt:lpstr>ショートカット　ー　おまけ </vt:lpstr>
      <vt:lpstr>ショートカット機能　ー　移動関係①</vt:lpstr>
      <vt:lpstr>ショートカット機能　ー　移動関係②</vt:lpstr>
      <vt:lpstr>ショートカット機能　ー　移動関係③</vt:lpstr>
      <vt:lpstr>ショートカット機能　ー　挿入/削除,　行列選択</vt:lpstr>
      <vt:lpstr>ショートカット機能　ー　フィルター関係</vt:lpstr>
      <vt:lpstr>ショートカット機能　ー　番外編　アクセスキー機能</vt:lpstr>
      <vt:lpstr>ショートカット機能　ー　番外編　アクセスキー機能</vt:lpstr>
      <vt:lpstr>EXCEL編</vt:lpstr>
      <vt:lpstr>これだけ覚えれば基本的にOKな数式３つ</vt:lpstr>
      <vt:lpstr>数値集計用の数式</vt:lpstr>
      <vt:lpstr>数値の表現方法</vt:lpstr>
      <vt:lpstr>補足</vt:lpstr>
      <vt:lpstr>3大武将のテスト結果を集計しよう</vt:lpstr>
      <vt:lpstr>例題の進め方</vt:lpstr>
      <vt:lpstr>１．織田の合計点を求める</vt:lpstr>
      <vt:lpstr>２．国語の平均点を求める</vt:lpstr>
      <vt:lpstr>３．国語の受験者人数を求める</vt:lpstr>
      <vt:lpstr>４．ほかの武将、ほかの科目も同様に求める　①</vt:lpstr>
      <vt:lpstr>４．ほかの武将、ほかの科目も同様に求める　②</vt:lpstr>
      <vt:lpstr>５．全科目の平均点数を求める</vt:lpstr>
      <vt:lpstr>６．受験者の合計人数を求める</vt:lpstr>
      <vt:lpstr>例題の回答</vt:lpstr>
      <vt:lpstr>WORD編</vt:lpstr>
      <vt:lpstr>これだけ覚えればOKな機能2選</vt:lpstr>
      <vt:lpstr>これだけ覚えればOKなショートカット</vt:lpstr>
      <vt:lpstr>デザイン機能と スタイル機能で 簡単に読みやすくなる</vt:lpstr>
      <vt:lpstr>WINDOWS機能</vt:lpstr>
      <vt:lpstr>これだけ覚えればOK　ショートカット ３選</vt:lpstr>
      <vt:lpstr>ALT + TAB　について補足</vt:lpstr>
      <vt:lpstr>ウィンドウの移動</vt:lpstr>
      <vt:lpstr>フォルダ操作</vt:lpstr>
      <vt:lpstr>WINDOWS最強機能　ー　仮想デスクトップ</vt:lpstr>
      <vt:lpstr>仮想デスクトップ活用事例（受電時）</vt:lpstr>
      <vt:lpstr>よく見かけるやつ</vt:lpstr>
      <vt:lpstr>おまけ</vt:lpstr>
      <vt:lpstr>文章の書き方</vt:lpstr>
      <vt:lpstr>文章は読んでもらえないもの</vt:lpstr>
      <vt:lpstr>文章の書き方②</vt:lpstr>
      <vt:lpstr>文章の書き方③</vt:lpstr>
      <vt:lpstr>読ませる文章パターンは全部一緒</vt:lpstr>
      <vt:lpstr>本スライドを読ませるための紹介文例　</vt:lpstr>
      <vt:lpstr>文章の書き方のポイント</vt:lpstr>
      <vt:lpstr>色の使い方</vt:lpstr>
      <vt:lpstr>色の使い方</vt:lpstr>
      <vt:lpstr>彩度の高すぎる標準色は避けよう</vt:lpstr>
      <vt:lpstr>落ち着いた色彩＝見やすい</vt:lpstr>
      <vt:lpstr>色の意味やイメージから離れない</vt:lpstr>
      <vt:lpstr>必要以上にたくさんの色を使わない</vt:lpstr>
      <vt:lpstr>色を増やしたくなければグレーが最強</vt:lpstr>
      <vt:lpstr>必要以上にたくさんの色を使わない</vt:lpstr>
      <vt:lpstr>使う色は４色まで。テーマ色を事前に決める。</vt:lpstr>
      <vt:lpstr>見にくい色の組み合わせに注意</vt:lpstr>
      <vt:lpstr>文字色と背景色にコントラストを付ける</vt:lpstr>
      <vt:lpstr>最後に</vt:lpstr>
      <vt:lpstr>PC作業の心構え</vt:lpstr>
      <vt:lpstr>ありがとうございました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富永洋平</dc:creator>
  <cp:lastModifiedBy>洋平 富永</cp:lastModifiedBy>
  <cp:revision>5</cp:revision>
  <dcterms:created xsi:type="dcterms:W3CDTF">2024-07-12T09:28:18Z</dcterms:created>
  <dcterms:modified xsi:type="dcterms:W3CDTF">2024-07-26T19:01:23Z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